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01" r:id="rId2"/>
  </p:sldMasterIdLst>
  <p:notesMasterIdLst>
    <p:notesMasterId r:id="rId125"/>
  </p:notesMasterIdLst>
  <p:sldIdLst>
    <p:sldId id="395" r:id="rId3"/>
    <p:sldId id="257" r:id="rId4"/>
    <p:sldId id="272" r:id="rId5"/>
    <p:sldId id="267" r:id="rId6"/>
    <p:sldId id="263" r:id="rId7"/>
    <p:sldId id="264" r:id="rId8"/>
    <p:sldId id="269" r:id="rId9"/>
    <p:sldId id="397" r:id="rId10"/>
    <p:sldId id="268" r:id="rId11"/>
    <p:sldId id="270" r:id="rId12"/>
    <p:sldId id="293" r:id="rId13"/>
    <p:sldId id="300" r:id="rId14"/>
    <p:sldId id="301" r:id="rId15"/>
    <p:sldId id="309" r:id="rId16"/>
    <p:sldId id="302" r:id="rId17"/>
    <p:sldId id="308" r:id="rId18"/>
    <p:sldId id="311" r:id="rId19"/>
    <p:sldId id="312" r:id="rId20"/>
    <p:sldId id="314" r:id="rId21"/>
    <p:sldId id="320" r:id="rId22"/>
    <p:sldId id="321" r:id="rId23"/>
    <p:sldId id="313" r:id="rId24"/>
    <p:sldId id="303" r:id="rId25"/>
    <p:sldId id="353" r:id="rId26"/>
    <p:sldId id="354" r:id="rId27"/>
    <p:sldId id="317" r:id="rId28"/>
    <p:sldId id="318" r:id="rId29"/>
    <p:sldId id="322" r:id="rId30"/>
    <p:sldId id="355" r:id="rId31"/>
    <p:sldId id="305" r:id="rId32"/>
    <p:sldId id="325" r:id="rId33"/>
    <p:sldId id="331" r:id="rId34"/>
    <p:sldId id="334" r:id="rId35"/>
    <p:sldId id="335" r:id="rId36"/>
    <p:sldId id="336" r:id="rId37"/>
    <p:sldId id="332" r:id="rId38"/>
    <p:sldId id="338" r:id="rId39"/>
    <p:sldId id="333" r:id="rId40"/>
    <p:sldId id="340" r:id="rId41"/>
    <p:sldId id="304" r:id="rId42"/>
    <p:sldId id="326" r:id="rId43"/>
    <p:sldId id="341" r:id="rId44"/>
    <p:sldId id="343" r:id="rId45"/>
    <p:sldId id="342" r:id="rId46"/>
    <p:sldId id="347" r:id="rId47"/>
    <p:sldId id="307" r:id="rId48"/>
    <p:sldId id="327" r:id="rId49"/>
    <p:sldId id="351" r:id="rId50"/>
    <p:sldId id="356" r:id="rId51"/>
    <p:sldId id="349" r:id="rId52"/>
    <p:sldId id="352" r:id="rId53"/>
    <p:sldId id="306" r:id="rId54"/>
    <p:sldId id="328" r:id="rId55"/>
    <p:sldId id="357" r:id="rId56"/>
    <p:sldId id="346" r:id="rId57"/>
    <p:sldId id="273" r:id="rId58"/>
    <p:sldId id="274" r:id="rId59"/>
    <p:sldId id="289" r:id="rId60"/>
    <p:sldId id="275" r:id="rId61"/>
    <p:sldId id="276" r:id="rId62"/>
    <p:sldId id="279" r:id="rId63"/>
    <p:sldId id="278" r:id="rId64"/>
    <p:sldId id="281" r:id="rId65"/>
    <p:sldId id="280" r:id="rId66"/>
    <p:sldId id="282" r:id="rId67"/>
    <p:sldId id="283" r:id="rId68"/>
    <p:sldId id="284" r:id="rId69"/>
    <p:sldId id="286" r:id="rId70"/>
    <p:sldId id="287" r:id="rId71"/>
    <p:sldId id="285" r:id="rId72"/>
    <p:sldId id="290" r:id="rId73"/>
    <p:sldId id="288" r:id="rId74"/>
    <p:sldId id="291" r:id="rId75"/>
    <p:sldId id="292" r:id="rId76"/>
    <p:sldId id="294" r:id="rId77"/>
    <p:sldId id="295" r:id="rId78"/>
    <p:sldId id="296" r:id="rId79"/>
    <p:sldId id="297" r:id="rId80"/>
    <p:sldId id="298" r:id="rId81"/>
    <p:sldId id="299" r:id="rId82"/>
    <p:sldId id="396" r:id="rId83"/>
    <p:sldId id="329" r:id="rId84"/>
    <p:sldId id="358" r:id="rId85"/>
    <p:sldId id="359" r:id="rId86"/>
    <p:sldId id="361" r:id="rId87"/>
    <p:sldId id="360" r:id="rId88"/>
    <p:sldId id="362" r:id="rId89"/>
    <p:sldId id="364" r:id="rId90"/>
    <p:sldId id="363" r:id="rId91"/>
    <p:sldId id="368" r:id="rId92"/>
    <p:sldId id="374" r:id="rId93"/>
    <p:sldId id="365" r:id="rId94"/>
    <p:sldId id="369" r:id="rId95"/>
    <p:sldId id="370" r:id="rId96"/>
    <p:sldId id="380" r:id="rId97"/>
    <p:sldId id="371" r:id="rId98"/>
    <p:sldId id="372" r:id="rId99"/>
    <p:sldId id="373" r:id="rId100"/>
    <p:sldId id="375" r:id="rId101"/>
    <p:sldId id="366" r:id="rId102"/>
    <p:sldId id="377" r:id="rId103"/>
    <p:sldId id="378" r:id="rId104"/>
    <p:sldId id="379" r:id="rId105"/>
    <p:sldId id="382" r:id="rId106"/>
    <p:sldId id="383" r:id="rId107"/>
    <p:sldId id="376" r:id="rId108"/>
    <p:sldId id="367" r:id="rId109"/>
    <p:sldId id="384" r:id="rId110"/>
    <p:sldId id="381" r:id="rId111"/>
    <p:sldId id="385" r:id="rId112"/>
    <p:sldId id="386" r:id="rId113"/>
    <p:sldId id="387" r:id="rId114"/>
    <p:sldId id="388" r:id="rId115"/>
    <p:sldId id="260" r:id="rId116"/>
    <p:sldId id="389" r:id="rId117"/>
    <p:sldId id="390" r:id="rId118"/>
    <p:sldId id="393" r:id="rId119"/>
    <p:sldId id="392" r:id="rId120"/>
    <p:sldId id="391" r:id="rId121"/>
    <p:sldId id="399" r:id="rId122"/>
    <p:sldId id="398" r:id="rId123"/>
    <p:sldId id="319" r:id="rId124"/>
  </p:sldIdLst>
  <p:sldSz cx="9144000" cy="6858000" type="screen4x3"/>
  <p:notesSz cx="6797675" cy="98742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73" autoAdjust="0"/>
    <p:restoredTop sz="94660"/>
  </p:normalViewPr>
  <p:slideViewPr>
    <p:cSldViewPr>
      <p:cViewPr varScale="1">
        <p:scale>
          <a:sx n="101" d="100"/>
          <a:sy n="101" d="100"/>
        </p:scale>
        <p:origin x="1890" y="108"/>
      </p:cViewPr>
      <p:guideLst>
        <p:guide orient="horz" pos="2160"/>
        <p:guide pos="2880"/>
      </p:guideLst>
    </p:cSldViewPr>
  </p:slideViewPr>
  <p:notesTextViewPr>
    <p:cViewPr>
      <p:scale>
        <a:sx n="3" d="2"/>
        <a:sy n="3" d="2"/>
      </p:scale>
      <p:origin x="0" y="0"/>
    </p:cViewPr>
  </p:notesTextViewPr>
  <p:sorterViewPr>
    <p:cViewPr>
      <p:scale>
        <a:sx n="66" d="100"/>
        <a:sy n="66" d="100"/>
      </p:scale>
      <p:origin x="0" y="6062"/>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slide" Target="slides/slide110.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28" Type="http://schemas.openxmlformats.org/officeDocument/2006/relationships/theme" Target="theme/theme1.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slide" Target="slides/slide122.xml"/><Relationship Id="rId129" Type="http://schemas.openxmlformats.org/officeDocument/2006/relationships/tableStyles" Target="tableStyle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s>
</file>

<file path=ppt/media/image1.jpeg>
</file>

<file path=ppt/media/image10.jpeg>
</file>

<file path=ppt/media/image11.jpeg>
</file>

<file path=ppt/media/image12.jpeg>
</file>

<file path=ppt/media/image13.png>
</file>

<file path=ppt/media/image14.jpeg>
</file>

<file path=ppt/media/image15.jpeg>
</file>

<file path=ppt/media/image16.jpeg>
</file>

<file path=ppt/media/image17.jpeg>
</file>

<file path=ppt/media/image18.png>
</file>

<file path=ppt/media/image19.jpeg>
</file>

<file path=ppt/media/image2.jpeg>
</file>

<file path=ppt/media/image20.png>
</file>

<file path=ppt/media/image21.jpeg>
</file>

<file path=ppt/media/image22.jpeg>
</file>

<file path=ppt/media/image23.jpeg>
</file>

<file path=ppt/media/image24.jpeg>
</file>

<file path=ppt/media/image25.jpeg>
</file>

<file path=ppt/media/image26.jpeg>
</file>

<file path=ppt/media/image27.png>
</file>

<file path=ppt/media/image28.jpeg>
</file>

<file path=ppt/media/image29.jpeg>
</file>

<file path=ppt/media/image3.jpeg>
</file>

<file path=ppt/media/image30.png>
</file>

<file path=ppt/media/image31.jpeg>
</file>

<file path=ppt/media/image32.png>
</file>

<file path=ppt/media/image33.jpeg>
</file>

<file path=ppt/media/image34.png>
</file>

<file path=ppt/media/image35.jpeg>
</file>

<file path=ppt/media/image36.jpeg>
</file>

<file path=ppt/media/image37.jpeg>
</file>

<file path=ppt/media/image38.jpeg>
</file>

<file path=ppt/media/image39.png>
</file>

<file path=ppt/media/image4.jpeg>
</file>

<file path=ppt/media/image40.jpeg>
</file>

<file path=ppt/media/image41.jpeg>
</file>

<file path=ppt/media/image42.png>
</file>

<file path=ppt/media/image43.png>
</file>

<file path=ppt/media/image44.png>
</file>

<file path=ppt/media/image45.png>
</file>

<file path=ppt/media/image46.png>
</file>

<file path=ppt/media/image47.jpeg>
</file>

<file path=ppt/media/image48.jpeg>
</file>

<file path=ppt/media/image49.jpeg>
</file>

<file path=ppt/media/image5.jpeg>
</file>

<file path=ppt/media/image50.jpeg>
</file>

<file path=ppt/media/image51.jpeg>
</file>

<file path=ppt/media/image52.png>
</file>

<file path=ppt/media/image53.jpeg>
</file>

<file path=ppt/media/image54.jpeg>
</file>

<file path=ppt/media/image55.png>
</file>

<file path=ppt/media/image56.png>
</file>

<file path=ppt/media/image57.jpeg>
</file>

<file path=ppt/media/image58.jpeg>
</file>

<file path=ppt/media/image59.jpeg>
</file>

<file path=ppt/media/image6.jpeg>
</file>

<file path=ppt/media/image60.pn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69.jpeg>
</file>

<file path=ppt/media/image7.jpeg>
</file>

<file path=ppt/media/image70.jpeg>
</file>

<file path=ppt/media/image71.jpeg>
</file>

<file path=ppt/media/image72.jpeg>
</file>

<file path=ppt/media/image73.jpeg>
</file>

<file path=ppt/media/image74.jpeg>
</file>

<file path=ppt/media/image75.jpeg>
</file>

<file path=ppt/media/image76.jpeg>
</file>

<file path=ppt/media/image77.jpeg>
</file>

<file path=ppt/media/image78.jpeg>
</file>

<file path=ppt/media/image79.jpe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jpeg>
</file>

<file path=ppt/media/image9.jpeg>
</file>

<file path=ppt/media/image90.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45659" cy="4937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4" y="1"/>
            <a:ext cx="2945659" cy="493713"/>
          </a:xfrm>
          <a:prstGeom prst="rect">
            <a:avLst/>
          </a:prstGeom>
        </p:spPr>
        <p:txBody>
          <a:bodyPr vert="horz" lIns="91440" tIns="45720" rIns="91440" bIns="45720" rtlCol="0"/>
          <a:lstStyle>
            <a:lvl1pPr algn="r">
              <a:defRPr sz="1200"/>
            </a:lvl1pPr>
          </a:lstStyle>
          <a:p>
            <a:fld id="{586E5146-FD07-4142-91E5-F4903203624F}" type="datetimeFigureOut">
              <a:rPr lang="en-US" smtClean="0"/>
              <a:pPr/>
              <a:t>11/6/2022</a:t>
            </a:fld>
            <a:endParaRPr lang="en-US"/>
          </a:p>
        </p:txBody>
      </p:sp>
      <p:sp>
        <p:nvSpPr>
          <p:cNvPr id="4" name="Slide Image Placeholder 3"/>
          <p:cNvSpPr>
            <a:spLocks noGrp="1" noRot="1" noChangeAspect="1"/>
          </p:cNvSpPr>
          <p:nvPr>
            <p:ph type="sldImg" idx="2"/>
          </p:nvPr>
        </p:nvSpPr>
        <p:spPr>
          <a:xfrm>
            <a:off x="931863" y="741363"/>
            <a:ext cx="4933950" cy="3702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690270"/>
            <a:ext cx="5438140" cy="44434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378825"/>
            <a:ext cx="2945659" cy="49371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4" y="9378825"/>
            <a:ext cx="2945659" cy="493713"/>
          </a:xfrm>
          <a:prstGeom prst="rect">
            <a:avLst/>
          </a:prstGeom>
        </p:spPr>
        <p:txBody>
          <a:bodyPr vert="horz" lIns="91440" tIns="45720" rIns="91440" bIns="45720" rtlCol="0" anchor="b"/>
          <a:lstStyle>
            <a:lvl1pPr algn="r">
              <a:defRPr sz="1200"/>
            </a:lvl1pPr>
          </a:lstStyle>
          <a:p>
            <a:fld id="{D923E61B-9923-41E8-A048-1B57D195D0C6}" type="slidenum">
              <a:rPr lang="en-US" smtClean="0"/>
              <a:pPr/>
              <a:t>‹#›</a:t>
            </a:fld>
            <a:endParaRPr lang="en-US"/>
          </a:p>
        </p:txBody>
      </p:sp>
    </p:spTree>
    <p:extLst>
      <p:ext uri="{BB962C8B-B14F-4D97-AF65-F5344CB8AC3E}">
        <p14:creationId xmlns:p14="http://schemas.microsoft.com/office/powerpoint/2010/main" val="664279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D923E61B-9923-41E8-A048-1B57D195D0C6}" type="slidenum">
              <a:rPr lang="en-US" smtClean="0"/>
              <a:pPr/>
              <a:t>57</a:t>
            </a:fld>
            <a:endParaRPr lang="en-US"/>
          </a:p>
        </p:txBody>
      </p:sp>
    </p:spTree>
    <p:extLst>
      <p:ext uri="{BB962C8B-B14F-4D97-AF65-F5344CB8AC3E}">
        <p14:creationId xmlns:p14="http://schemas.microsoft.com/office/powerpoint/2010/main" val="784916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923E61B-9923-41E8-A048-1B57D195D0C6}" type="slidenum">
              <a:rPr lang="en-US" smtClean="0"/>
              <a:pPr/>
              <a:t>94</a:t>
            </a:fld>
            <a:endParaRPr lang="en-US"/>
          </a:p>
        </p:txBody>
      </p:sp>
    </p:spTree>
    <p:extLst>
      <p:ext uri="{BB962C8B-B14F-4D97-AF65-F5344CB8AC3E}">
        <p14:creationId xmlns:p14="http://schemas.microsoft.com/office/powerpoint/2010/main" val="5878550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lgn="ctr">
              <a:defRPr lang="en-US" sz="3600" b="1" i="1" kern="1200" dirty="0">
                <a:solidFill>
                  <a:schemeClr val="accent1">
                    <a:lumMod val="50000"/>
                  </a:schemeClr>
                </a:solidFill>
                <a:latin typeface="+mn-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nchor="b">
            <a:normAutofit/>
          </a:bodyPr>
          <a:lstStyle>
            <a:lvl1pPr marL="0" indent="0" algn="l">
              <a:buNone/>
              <a:defRPr lang="en-US" sz="1800" b="1" i="1" kern="1200" dirty="0">
                <a:solidFill>
                  <a:schemeClr val="accent2">
                    <a:lumMod val="50000"/>
                  </a:schemeClr>
                </a:solidFill>
                <a:latin typeface="Cambria" pitchFamily="18" charset="0"/>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Clouds Computing</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Clouds Computing</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Clouds Computing</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457199" y="1295400"/>
            <a:ext cx="8228013" cy="1927225"/>
          </a:xfrm>
        </p:spPr>
        <p:txBody>
          <a:bodyPr tIns="0" bIns="0" anchor="b" anchorCtr="0"/>
          <a:lstStyle>
            <a:lvl1pPr>
              <a:defRPr sz="6000">
                <a:solidFill>
                  <a:schemeClr val="bg1"/>
                </a:solidFill>
              </a:defRPr>
            </a:lvl1pPr>
          </a:lstStyle>
          <a:p>
            <a:r>
              <a:rPr lang="en-GB"/>
              <a:t>Click to edit Master title style</a:t>
            </a:r>
            <a:endParaRPr/>
          </a:p>
        </p:txBody>
      </p:sp>
      <p:sp>
        <p:nvSpPr>
          <p:cNvPr id="3" name="Subtitle 2"/>
          <p:cNvSpPr>
            <a:spLocks noGrp="1"/>
          </p:cNvSpPr>
          <p:nvPr>
            <p:ph type="subTitle" idx="1"/>
          </p:nvPr>
        </p:nvSpPr>
        <p:spPr>
          <a:xfrm>
            <a:off x="457199" y="3307976"/>
            <a:ext cx="8228013" cy="1066800"/>
          </a:xfrm>
        </p:spPr>
        <p:txBody>
          <a:bodyPr tIns="0" bIns="0"/>
          <a:lstStyle>
            <a:lvl1pPr marL="0" indent="0" algn="ctr">
              <a:spcBef>
                <a:spcPts val="300"/>
              </a:spcBef>
              <a:buNone/>
              <a:defRPr sz="18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dirty="0"/>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pic>
        <p:nvPicPr>
          <p:cNvPr id="7" name="Picture 6">
            <a:extLst>
              <a:ext uri="{FF2B5EF4-FFF2-40B4-BE49-F238E27FC236}">
                <a16:creationId xmlns:a16="http://schemas.microsoft.com/office/drawing/2014/main" id="{18418081-275B-3B06-AF20-A693488A323A}"/>
              </a:ext>
            </a:extLst>
          </p:cNvPr>
          <p:cNvPicPr>
            <a:picLocks noChangeAspect="1"/>
          </p:cNvPicPr>
          <p:nvPr userDrawn="1"/>
        </p:nvPicPr>
        <p:blipFill>
          <a:blip r:embed="rId2"/>
          <a:stretch>
            <a:fillRect/>
          </a:stretch>
        </p:blipFill>
        <p:spPr>
          <a:xfrm>
            <a:off x="7833250" y="5562600"/>
            <a:ext cx="1307875" cy="1296838"/>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3" name="Content Placeholder 2"/>
          <p:cNvSpPr>
            <a:spLocks noGrp="1"/>
          </p:cNvSpPr>
          <p:nvPr>
            <p:ph idx="1"/>
          </p:nvPr>
        </p:nvSpPr>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4" name="Date Placeholder 3"/>
          <p:cNvSpPr>
            <a:spLocks noGrp="1"/>
          </p:cNvSpPr>
          <p:nvPr>
            <p:ph type="dt" sz="half" idx="10"/>
          </p:nvPr>
        </p:nvSpPr>
        <p:spPr/>
        <p:txBody>
          <a:body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236694"/>
            <a:ext cx="6400800" cy="1362075"/>
          </a:xfrm>
        </p:spPr>
        <p:txBody>
          <a:bodyPr anchor="b" anchorCtr="0"/>
          <a:lstStyle>
            <a:lvl1pPr algn="r">
              <a:defRPr sz="4600" b="0" cap="none" baseline="0"/>
            </a:lvl1pPr>
          </a:lstStyle>
          <a:p>
            <a:r>
              <a:rPr lang="en-GB"/>
              <a:t>Click to edit Master title style</a:t>
            </a:r>
            <a:endParaRPr/>
          </a:p>
        </p:txBody>
      </p:sp>
      <p:sp>
        <p:nvSpPr>
          <p:cNvPr id="3" name="Text Placeholder 2"/>
          <p:cNvSpPr>
            <a:spLocks noGrp="1"/>
          </p:cNvSpPr>
          <p:nvPr>
            <p:ph type="body" idx="1"/>
          </p:nvPr>
        </p:nvSpPr>
        <p:spPr>
          <a:xfrm>
            <a:off x="1676399" y="3609695"/>
            <a:ext cx="5181601" cy="1500187"/>
          </a:xfrm>
        </p:spPr>
        <p:txBody>
          <a:bodyPr anchor="t" anchorCtr="0"/>
          <a:lstStyle>
            <a:lvl1pPr marL="0" indent="0" algn="r">
              <a:spcBef>
                <a:spcPts val="300"/>
              </a:spcBef>
              <a:buNone/>
              <a:defRPr sz="1800"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5" name="Footer Placeholder 4"/>
          <p:cNvSpPr>
            <a:spLocks noGrp="1"/>
          </p:cNvSpPr>
          <p:nvPr>
            <p:ph type="ftr" sz="quarter" idx="11"/>
          </p:nvPr>
        </p:nvSpPr>
        <p:spPr>
          <a:xfrm>
            <a:off x="7238999" y="6356350"/>
            <a:ext cx="1446213" cy="365125"/>
          </a:xfrm>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
        <p:nvSpPr>
          <p:cNvPr id="8" name="TextBox 7"/>
          <p:cNvSpPr txBox="1"/>
          <p:nvPr/>
        </p:nvSpPr>
        <p:spPr>
          <a:xfrm>
            <a:off x="8292818" y="5804647"/>
            <a:ext cx="367088" cy="677108"/>
          </a:xfrm>
          <a:prstGeom prst="rect">
            <a:avLst/>
          </a:prstGeom>
          <a:noFill/>
        </p:spPr>
        <p:txBody>
          <a:bodyPr wrap="none" lIns="0" tIns="0" rIns="0" bIns="0" rtlCol="0">
            <a:spAutoFit/>
          </a:bodyPr>
          <a:lstStyle/>
          <a:p>
            <a:r>
              <a:rPr sz="4400">
                <a:solidFill>
                  <a:schemeClr val="accent1"/>
                </a:solidFill>
                <a:latin typeface="Wingdings" pitchFamily="2" charset="2"/>
              </a:rPr>
              <a:t>S</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3" name="Content Placeholder 2"/>
          <p:cNvSpPr>
            <a:spLocks noGrp="1"/>
          </p:cNvSpPr>
          <p:nvPr>
            <p:ph sz="half" idx="1"/>
          </p:nvPr>
        </p:nvSpPr>
        <p:spPr>
          <a:xfrm>
            <a:off x="740664" y="2784475"/>
            <a:ext cx="3767328" cy="3252788"/>
          </a:xfrm>
        </p:spPr>
        <p:txBody>
          <a:bodyPr/>
          <a:lstStyle>
            <a:lvl1pPr>
              <a:defRPr sz="1800"/>
            </a:lvl1pPr>
            <a:lvl2pPr>
              <a:defRPr sz="1800"/>
            </a:lvl2pPr>
            <a:lvl3pPr>
              <a:defRPr sz="1800"/>
            </a:lvl3pPr>
            <a:lvl4pPr>
              <a:defRPr sz="1800"/>
            </a:lvl4pPr>
            <a:lvl5pPr>
              <a:defRPr sz="1800"/>
            </a:lvl5pPr>
            <a:lvl6pPr marL="1946275" indent="-227013">
              <a:defRPr sz="1600"/>
            </a:lvl6pPr>
            <a:lvl7pPr marL="2173288" indent="-227013">
              <a:defRPr sz="1600"/>
            </a:lvl7pPr>
            <a:lvl8pPr marL="2398713" indent="-227013">
              <a:defRPr sz="1600"/>
            </a:lvl8pPr>
            <a:lvl9pPr marL="2625725" indent="-227013">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4" name="Content Placeholder 3"/>
          <p:cNvSpPr>
            <a:spLocks noGrp="1"/>
          </p:cNvSpPr>
          <p:nvPr>
            <p:ph sz="half" idx="2"/>
          </p:nvPr>
        </p:nvSpPr>
        <p:spPr>
          <a:xfrm>
            <a:off x="4634753" y="2784475"/>
            <a:ext cx="3767328" cy="3252788"/>
          </a:xfrm>
        </p:spPr>
        <p:txBody>
          <a:bodyPr/>
          <a:lstStyle>
            <a:lvl1pPr>
              <a:defRPr sz="1800"/>
            </a:lvl1pPr>
            <a:lvl2pPr>
              <a:defRPr sz="1800"/>
            </a:lvl2pPr>
            <a:lvl3pPr>
              <a:defRPr sz="1800"/>
            </a:lvl3pPr>
            <a:lvl4pPr>
              <a:defRPr sz="1800"/>
            </a:lvl4pPr>
            <a:lvl5pPr>
              <a:defRPr sz="1800"/>
            </a:lvl5pPr>
            <a:lvl6pPr marL="1946275" indent="-227013">
              <a:tabLst/>
              <a:defRPr sz="1600"/>
            </a:lvl6pPr>
            <a:lvl7pPr marL="2173288" indent="-227013">
              <a:tabLst/>
              <a:defRPr sz="1600"/>
            </a:lvl7pPr>
            <a:lvl8pPr marL="2398713" indent="-227013">
              <a:tabLst/>
              <a:defRPr sz="1600"/>
            </a:lvl8pPr>
            <a:lvl9pPr marL="2625725" indent="-227013">
              <a:tabLst/>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5" name="Date Placeholder 4"/>
          <p:cNvSpPr>
            <a:spLocks noGrp="1"/>
          </p:cNvSpPr>
          <p:nvPr>
            <p:ph type="dt" sz="half" idx="10"/>
          </p:nvPr>
        </p:nvSpPr>
        <p:spPr/>
        <p:txBody>
          <a:body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a:p>
        </p:txBody>
      </p:sp>
      <p:sp>
        <p:nvSpPr>
          <p:cNvPr id="3" name="Text Placeholder 2"/>
          <p:cNvSpPr>
            <a:spLocks noGrp="1"/>
          </p:cNvSpPr>
          <p:nvPr>
            <p:ph type="body" idx="1"/>
          </p:nvPr>
        </p:nvSpPr>
        <p:spPr>
          <a:xfrm>
            <a:off x="740664" y="2232211"/>
            <a:ext cx="3767328" cy="762000"/>
          </a:xfrm>
        </p:spPr>
        <p:txBody>
          <a:bodyPr anchor="b">
            <a:noAutofit/>
          </a:bodyPr>
          <a:lstStyle>
            <a:lvl1pPr marL="0" indent="0" algn="ctr">
              <a:lnSpc>
                <a:spcPts val="2600"/>
              </a:lnSpc>
              <a:spcBef>
                <a:spcPts val="0"/>
              </a:spcBef>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740664" y="3160059"/>
            <a:ext cx="3767328" cy="2891491"/>
          </a:xfrm>
        </p:spPr>
        <p:txBody>
          <a:bodyPr/>
          <a:lstStyle>
            <a:lvl1pPr>
              <a:defRPr sz="1800"/>
            </a:lvl1pPr>
            <a:lvl2pPr>
              <a:defRPr sz="1800"/>
            </a:lvl2pPr>
            <a:lvl3pPr>
              <a:defRPr sz="1800"/>
            </a:lvl3pPr>
            <a:lvl4pPr>
              <a:defRPr sz="1800"/>
            </a:lvl4pPr>
            <a:lvl5pPr>
              <a:defRPr sz="1800"/>
            </a:lvl5pPr>
            <a:lvl6pPr marL="1946275" indent="-234950">
              <a:defRPr sz="1600"/>
            </a:lvl6pPr>
            <a:lvl7pPr marL="2173288" indent="-234950">
              <a:defRPr sz="1600"/>
            </a:lvl7pPr>
            <a:lvl8pPr marL="2398713" indent="-234950">
              <a:defRPr sz="1600"/>
            </a:lvl8pPr>
            <a:lvl9pPr marL="2625725" indent="-234950">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5" name="Text Placeholder 4"/>
          <p:cNvSpPr>
            <a:spLocks noGrp="1"/>
          </p:cNvSpPr>
          <p:nvPr>
            <p:ph type="body" sz="quarter" idx="3"/>
          </p:nvPr>
        </p:nvSpPr>
        <p:spPr>
          <a:xfrm>
            <a:off x="4631578" y="2232211"/>
            <a:ext cx="3767328" cy="762000"/>
          </a:xfrm>
        </p:spPr>
        <p:txBody>
          <a:bodyPr anchor="b">
            <a:noAutofit/>
          </a:bodyPr>
          <a:lstStyle>
            <a:lvl1pPr marL="0" indent="0" algn="ctr">
              <a:lnSpc>
                <a:spcPts val="2600"/>
              </a:lnSpc>
              <a:spcBef>
                <a:spcPts val="0"/>
              </a:spcBef>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31578" y="3160059"/>
            <a:ext cx="3767328" cy="2891491"/>
          </a:xfrm>
        </p:spPr>
        <p:txBody>
          <a:bodyPr/>
          <a:lstStyle>
            <a:lvl1pPr>
              <a:defRPr sz="1800"/>
            </a:lvl1pPr>
            <a:lvl2pPr>
              <a:defRPr sz="1800"/>
            </a:lvl2pPr>
            <a:lvl3pPr>
              <a:defRPr sz="1800"/>
            </a:lvl3pPr>
            <a:lvl4pPr>
              <a:defRPr sz="1800"/>
            </a:lvl4pPr>
            <a:lvl5pPr>
              <a:defRPr sz="1800"/>
            </a:lvl5pPr>
            <a:lvl6pPr marL="1946275" indent="-234950">
              <a:defRPr sz="1600"/>
            </a:lvl6pPr>
            <a:lvl7pPr marL="2173288" indent="-234950">
              <a:defRPr sz="1600"/>
            </a:lvl7pPr>
            <a:lvl8pPr marL="2398713" indent="-234950">
              <a:defRPr sz="1600"/>
            </a:lvl8pPr>
            <a:lvl9pPr marL="2625725" indent="-234950">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7" name="Date Placeholder 6"/>
          <p:cNvSpPr>
            <a:spLocks noGrp="1"/>
          </p:cNvSpPr>
          <p:nvPr>
            <p:ph type="dt" sz="half" idx="10"/>
          </p:nvPr>
        </p:nvSpPr>
        <p:spPr/>
        <p:txBody>
          <a:body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TW"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3" name="Content Placeholder 2"/>
          <p:cNvSpPr>
            <a:spLocks noGrp="1"/>
          </p:cNvSpPr>
          <p:nvPr>
            <p:ph sz="half" idx="1"/>
          </p:nvPr>
        </p:nvSpPr>
        <p:spPr>
          <a:xfrm>
            <a:off x="762000" y="2784475"/>
            <a:ext cx="7656512"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5" name="Date Placeholder 4"/>
          <p:cNvSpPr>
            <a:spLocks noGrp="1"/>
          </p:cNvSpPr>
          <p:nvPr>
            <p:ph type="dt" sz="half" idx="10"/>
          </p:nvPr>
        </p:nvSpPr>
        <p:spPr/>
        <p:txBody>
          <a:bodyPr/>
          <a:lstStyle/>
          <a:p>
            <a:r>
              <a:rPr lang="en-US"/>
              <a:t>Clouds Computing</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Content Placeholder 2"/>
          <p:cNvSpPr>
            <a:spLocks noGrp="1"/>
          </p:cNvSpPr>
          <p:nvPr>
            <p:ph sz="half" idx="13"/>
          </p:nvPr>
        </p:nvSpPr>
        <p:spPr>
          <a:xfrm>
            <a:off x="762000" y="4497070"/>
            <a:ext cx="7656512"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3" name="Content Placeholder 2"/>
          <p:cNvSpPr>
            <a:spLocks noGrp="1"/>
          </p:cNvSpPr>
          <p:nvPr>
            <p:ph sz="half" idx="1"/>
          </p:nvPr>
        </p:nvSpPr>
        <p:spPr>
          <a:xfrm>
            <a:off x="4636008" y="2784475"/>
            <a:ext cx="3767328" cy="1554480"/>
          </a:xfrm>
        </p:spPr>
        <p:txBody>
          <a:bodyPr/>
          <a:lstStyle>
            <a:lvl1pPr>
              <a:defRPr sz="1800"/>
            </a:lvl1pPr>
            <a:lvl2pPr>
              <a:defRPr sz="1800"/>
            </a:lvl2pPr>
            <a:lvl3pPr>
              <a:defRPr sz="1800"/>
            </a:lvl3pPr>
            <a:lvl4pPr>
              <a:defRPr sz="1800"/>
            </a:lvl4pPr>
            <a:lvl5pPr>
              <a:defRPr sz="1800"/>
            </a:lvl5pPr>
            <a:lvl6pPr marL="1946275" indent="-227013">
              <a:defRPr sz="1600"/>
            </a:lvl6pPr>
            <a:lvl7pPr marL="2173288" indent="-227013">
              <a:defRPr sz="1600"/>
            </a:lvl7pPr>
            <a:lvl8pPr marL="2398713" indent="-227013">
              <a:defRPr sz="1600"/>
            </a:lvl8pPr>
            <a:lvl9pPr marL="2625725" indent="-227013">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5" name="Date Placeholder 4"/>
          <p:cNvSpPr>
            <a:spLocks noGrp="1"/>
          </p:cNvSpPr>
          <p:nvPr>
            <p:ph type="dt" sz="half" idx="10"/>
          </p:nvPr>
        </p:nvSpPr>
        <p:spPr/>
        <p:txBody>
          <a:bodyPr/>
          <a:lstStyle/>
          <a:p>
            <a:r>
              <a:rPr lang="en-US"/>
              <a:t>Clouds Computing</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Content Placeholder 2"/>
          <p:cNvSpPr>
            <a:spLocks noGrp="1"/>
          </p:cNvSpPr>
          <p:nvPr>
            <p:ph sz="half" idx="13"/>
          </p:nvPr>
        </p:nvSpPr>
        <p:spPr>
          <a:xfrm>
            <a:off x="4636008" y="4497070"/>
            <a:ext cx="3767328" cy="1554480"/>
          </a:xfrm>
        </p:spPr>
        <p:txBody>
          <a:bodyPr/>
          <a:lstStyle>
            <a:lvl1pPr>
              <a:defRPr sz="1800"/>
            </a:lvl1pPr>
            <a:lvl2pPr>
              <a:defRPr sz="1800"/>
            </a:lvl2pPr>
            <a:lvl3pPr>
              <a:defRPr sz="1800"/>
            </a:lvl3pPr>
            <a:lvl4pPr>
              <a:defRPr sz="1800"/>
            </a:lvl4pPr>
            <a:lvl5pPr>
              <a:defRPr sz="1800"/>
            </a:lvl5pPr>
            <a:lvl6pPr marL="1946275" indent="-234950">
              <a:defRPr sz="1600"/>
            </a:lvl6pPr>
            <a:lvl7pPr marL="2173288" indent="-234950">
              <a:defRPr sz="1600"/>
            </a:lvl7pPr>
            <a:lvl8pPr marL="2398713" indent="-234950">
              <a:defRPr sz="1600"/>
            </a:lvl8pPr>
            <a:lvl9pPr marL="2625725" indent="-234950">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9" name="Content Placeholder 2"/>
          <p:cNvSpPr>
            <a:spLocks noGrp="1"/>
          </p:cNvSpPr>
          <p:nvPr>
            <p:ph sz="half" idx="14"/>
          </p:nvPr>
        </p:nvSpPr>
        <p:spPr>
          <a:xfrm>
            <a:off x="740664" y="2784475"/>
            <a:ext cx="3767328" cy="3252788"/>
          </a:xfrm>
        </p:spPr>
        <p:txBody>
          <a:bodyPr/>
          <a:lstStyle>
            <a:lvl1pPr>
              <a:defRPr sz="1800"/>
            </a:lvl1pPr>
            <a:lvl2pPr>
              <a:defRPr sz="1800"/>
            </a:lvl2pPr>
            <a:lvl3pPr>
              <a:defRPr sz="1800"/>
            </a:lvl3pPr>
            <a:lvl4pPr>
              <a:defRPr sz="1800"/>
            </a:lvl4pPr>
            <a:lvl5pPr>
              <a:defRPr sz="1800"/>
            </a:lvl5pPr>
            <a:lvl6pPr marL="1946275" indent="-234950">
              <a:defRPr sz="1600"/>
            </a:lvl6pPr>
            <a:lvl7pPr marL="2173288" indent="-234950">
              <a:defRPr sz="1600"/>
            </a:lvl7pPr>
            <a:lvl8pPr marL="2398713" indent="-234950">
              <a:defRPr sz="1600"/>
            </a:lvl8pPr>
            <a:lvl9pPr marL="2625725" indent="-234950">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3" name="Content Placeholder 2"/>
          <p:cNvSpPr>
            <a:spLocks noGrp="1"/>
          </p:cNvSpPr>
          <p:nvPr>
            <p:ph sz="half" idx="1"/>
          </p:nvPr>
        </p:nvSpPr>
        <p:spPr>
          <a:xfrm>
            <a:off x="4636008" y="2784475"/>
            <a:ext cx="3767328" cy="1554480"/>
          </a:xfrm>
        </p:spPr>
        <p:txBody>
          <a:bodyPr/>
          <a:lstStyle>
            <a:lvl1pPr>
              <a:defRPr sz="1800"/>
            </a:lvl1pPr>
            <a:lvl2pPr>
              <a:defRPr sz="1800"/>
            </a:lvl2pPr>
            <a:lvl3pPr>
              <a:defRPr sz="1800"/>
            </a:lvl3pPr>
            <a:lvl4pPr>
              <a:defRPr sz="1800"/>
            </a:lvl4pPr>
            <a:lvl5pPr>
              <a:defRPr sz="1800"/>
            </a:lvl5pPr>
            <a:lvl6pPr marL="1946275" indent="-227013">
              <a:defRPr sz="1600"/>
            </a:lvl6pPr>
            <a:lvl7pPr marL="2173288" indent="-227013">
              <a:defRPr sz="1600"/>
            </a:lvl7pPr>
            <a:lvl8pPr marL="2398713" indent="-227013">
              <a:defRPr sz="1600"/>
            </a:lvl8pPr>
            <a:lvl9pPr marL="2625725" indent="-227013">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5" name="Date Placeholder 4"/>
          <p:cNvSpPr>
            <a:spLocks noGrp="1"/>
          </p:cNvSpPr>
          <p:nvPr>
            <p:ph type="dt" sz="half" idx="10"/>
          </p:nvPr>
        </p:nvSpPr>
        <p:spPr/>
        <p:txBody>
          <a:bodyPr/>
          <a:lstStyle/>
          <a:p>
            <a:r>
              <a:rPr lang="en-US"/>
              <a:t>Clouds Computing</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Content Placeholder 2"/>
          <p:cNvSpPr>
            <a:spLocks noGrp="1"/>
          </p:cNvSpPr>
          <p:nvPr>
            <p:ph sz="half" idx="13"/>
          </p:nvPr>
        </p:nvSpPr>
        <p:spPr>
          <a:xfrm>
            <a:off x="4636008" y="4497070"/>
            <a:ext cx="3767328" cy="1554480"/>
          </a:xfrm>
        </p:spPr>
        <p:txBody>
          <a:bodyPr/>
          <a:lstStyle>
            <a:lvl1pPr>
              <a:defRPr sz="1800"/>
            </a:lvl1pPr>
            <a:lvl2pPr>
              <a:defRPr sz="1800"/>
            </a:lvl2pPr>
            <a:lvl3pPr>
              <a:defRPr sz="1800"/>
            </a:lvl3pPr>
            <a:lvl4pPr>
              <a:defRPr sz="1800"/>
            </a:lvl4pPr>
            <a:lvl5pPr>
              <a:defRPr sz="1800"/>
            </a:lvl5pPr>
            <a:lvl6pPr marL="1946275" indent="-234950" algn="l" defTabSz="914400" rtl="0" eaLnBrk="1" latinLnBrk="0" hangingPunct="1">
              <a:spcBef>
                <a:spcPct val="20000"/>
              </a:spcBef>
              <a:buSzPct val="90000"/>
              <a:buFont typeface="Wingdings" pitchFamily="2" charset="2"/>
              <a:buChar char=""/>
              <a:defRPr lang="en-US" sz="1600" kern="1200" dirty="0" smtClean="0">
                <a:solidFill>
                  <a:schemeClr val="tx1">
                    <a:lumMod val="65000"/>
                    <a:lumOff val="35000"/>
                  </a:schemeClr>
                </a:solidFill>
                <a:latin typeface="+mn-lt"/>
                <a:ea typeface="+mn-ea"/>
                <a:cs typeface="+mn-cs"/>
              </a:defRPr>
            </a:lvl6pPr>
            <a:lvl7pPr marL="2173288" indent="-234950" algn="l" defTabSz="914400" rtl="0" eaLnBrk="1" latinLnBrk="0" hangingPunct="1">
              <a:spcBef>
                <a:spcPct val="20000"/>
              </a:spcBef>
              <a:buSzPct val="90000"/>
              <a:buFont typeface="Wingdings" pitchFamily="2" charset="2"/>
              <a:buChar char=""/>
              <a:defRPr lang="en-US" sz="1600" kern="1200" dirty="0" smtClean="0">
                <a:solidFill>
                  <a:schemeClr val="tx1">
                    <a:lumMod val="65000"/>
                    <a:lumOff val="35000"/>
                  </a:schemeClr>
                </a:solidFill>
                <a:latin typeface="+mn-lt"/>
                <a:ea typeface="+mn-ea"/>
                <a:cs typeface="+mn-cs"/>
              </a:defRPr>
            </a:lvl7pPr>
            <a:lvl8pPr marL="2398713" indent="-234950" algn="l" defTabSz="914400" rtl="0" eaLnBrk="1" latinLnBrk="0" hangingPunct="1">
              <a:spcBef>
                <a:spcPct val="20000"/>
              </a:spcBef>
              <a:buSzPct val="90000"/>
              <a:buFont typeface="Wingdings" pitchFamily="2" charset="2"/>
              <a:buChar char=""/>
              <a:defRPr lang="en-US" sz="1600" kern="1200" dirty="0" smtClean="0">
                <a:solidFill>
                  <a:schemeClr val="tx1">
                    <a:lumMod val="65000"/>
                    <a:lumOff val="35000"/>
                  </a:schemeClr>
                </a:solidFill>
                <a:latin typeface="+mn-lt"/>
                <a:ea typeface="+mn-ea"/>
                <a:cs typeface="+mn-cs"/>
              </a:defRPr>
            </a:lvl8pPr>
            <a:lvl9pPr marL="2625725" indent="-234950" algn="l" defTabSz="914400" rtl="0" eaLnBrk="1" latinLnBrk="0" hangingPunct="1">
              <a:spcBef>
                <a:spcPct val="20000"/>
              </a:spcBef>
              <a:buSzPct val="90000"/>
              <a:buFont typeface="Wingdings" pitchFamily="2" charset="2"/>
              <a:buChar char=""/>
              <a:defRPr lang="en-US" sz="1600" kern="1200" dirty="0">
                <a:solidFill>
                  <a:schemeClr val="tx1">
                    <a:lumMod val="65000"/>
                    <a:lumOff val="35000"/>
                  </a:schemeClr>
                </a:solidFill>
                <a:latin typeface="+mn-lt"/>
                <a:ea typeface="+mn-ea"/>
                <a:cs typeface="+mn-cs"/>
              </a:defRPr>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10" name="Content Placeholder 2"/>
          <p:cNvSpPr>
            <a:spLocks noGrp="1"/>
          </p:cNvSpPr>
          <p:nvPr>
            <p:ph sz="half" idx="14"/>
          </p:nvPr>
        </p:nvSpPr>
        <p:spPr>
          <a:xfrm>
            <a:off x="739775" y="2784475"/>
            <a:ext cx="3767328" cy="1554480"/>
          </a:xfrm>
        </p:spPr>
        <p:txBody>
          <a:bodyPr/>
          <a:lstStyle>
            <a:lvl1pPr>
              <a:defRPr sz="1800"/>
            </a:lvl1pPr>
            <a:lvl2pPr>
              <a:defRPr sz="1800"/>
            </a:lvl2pPr>
            <a:lvl3pPr>
              <a:defRPr sz="1800"/>
            </a:lvl3pPr>
            <a:lvl4pPr>
              <a:defRPr sz="1800"/>
            </a:lvl4pPr>
            <a:lvl5pPr>
              <a:defRPr sz="1800"/>
            </a:lvl5pPr>
            <a:lvl6pPr marL="1946275" indent="-227013">
              <a:defRPr sz="1600"/>
            </a:lvl6pPr>
            <a:lvl7pPr marL="2173288" indent="-227013">
              <a:defRPr sz="1600"/>
            </a:lvl7pPr>
            <a:lvl8pPr marL="2398713" indent="-227013">
              <a:defRPr sz="1600"/>
            </a:lvl8pPr>
            <a:lvl9pPr marL="2625725" indent="-227013">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11" name="Content Placeholder 2"/>
          <p:cNvSpPr>
            <a:spLocks noGrp="1"/>
          </p:cNvSpPr>
          <p:nvPr>
            <p:ph sz="half" idx="15"/>
          </p:nvPr>
        </p:nvSpPr>
        <p:spPr>
          <a:xfrm>
            <a:off x="739775" y="4497070"/>
            <a:ext cx="3767328" cy="1554480"/>
          </a:xfrm>
        </p:spPr>
        <p:txBody>
          <a:bodyPr/>
          <a:lstStyle>
            <a:lvl1pPr>
              <a:defRPr sz="1800"/>
            </a:lvl1pPr>
            <a:lvl2pPr>
              <a:defRPr sz="1800"/>
            </a:lvl2pPr>
            <a:lvl3pPr>
              <a:defRPr sz="1800"/>
            </a:lvl3pPr>
            <a:lvl4pPr>
              <a:defRPr sz="1800"/>
            </a:lvl4pPr>
            <a:lvl5pPr>
              <a:defRPr sz="1800"/>
            </a:lvl5pPr>
            <a:lvl6pPr marL="1946275" indent="-234950" algn="l" defTabSz="914400" rtl="0" eaLnBrk="1" latinLnBrk="0" hangingPunct="1">
              <a:spcBef>
                <a:spcPct val="20000"/>
              </a:spcBef>
              <a:buSzPct val="90000"/>
              <a:buFont typeface="Wingdings" pitchFamily="2" charset="2"/>
              <a:buChar char=""/>
              <a:defRPr lang="en-US" sz="1600" kern="1200" dirty="0" smtClean="0">
                <a:solidFill>
                  <a:schemeClr val="tx1">
                    <a:lumMod val="65000"/>
                    <a:lumOff val="35000"/>
                  </a:schemeClr>
                </a:solidFill>
                <a:latin typeface="+mn-lt"/>
                <a:ea typeface="+mn-ea"/>
                <a:cs typeface="+mn-cs"/>
              </a:defRPr>
            </a:lvl6pPr>
            <a:lvl7pPr marL="2173288" indent="-234950" algn="l" defTabSz="914400" rtl="0" eaLnBrk="1" latinLnBrk="0" hangingPunct="1">
              <a:spcBef>
                <a:spcPct val="20000"/>
              </a:spcBef>
              <a:buSzPct val="90000"/>
              <a:buFont typeface="Wingdings" pitchFamily="2" charset="2"/>
              <a:buChar char=""/>
              <a:defRPr lang="en-US" sz="1600" kern="1200" dirty="0" smtClean="0">
                <a:solidFill>
                  <a:schemeClr val="tx1">
                    <a:lumMod val="65000"/>
                    <a:lumOff val="35000"/>
                  </a:schemeClr>
                </a:solidFill>
                <a:latin typeface="+mn-lt"/>
                <a:ea typeface="+mn-ea"/>
                <a:cs typeface="+mn-cs"/>
              </a:defRPr>
            </a:lvl7pPr>
            <a:lvl8pPr marL="2398713" indent="-234950" algn="l" defTabSz="914400" rtl="0" eaLnBrk="1" latinLnBrk="0" hangingPunct="1">
              <a:spcBef>
                <a:spcPct val="20000"/>
              </a:spcBef>
              <a:buSzPct val="90000"/>
              <a:buFont typeface="Wingdings" pitchFamily="2" charset="2"/>
              <a:buChar char=""/>
              <a:defRPr lang="en-US" sz="1600" kern="1200" dirty="0" smtClean="0">
                <a:solidFill>
                  <a:schemeClr val="tx1">
                    <a:lumMod val="65000"/>
                    <a:lumOff val="35000"/>
                  </a:schemeClr>
                </a:solidFill>
                <a:latin typeface="+mn-lt"/>
                <a:ea typeface="+mn-ea"/>
                <a:cs typeface="+mn-cs"/>
              </a:defRPr>
            </a:lvl8pPr>
            <a:lvl9pPr marL="2625725" indent="-234950" algn="l" defTabSz="914400" rtl="0" eaLnBrk="1" latinLnBrk="0" hangingPunct="1">
              <a:spcBef>
                <a:spcPct val="20000"/>
              </a:spcBef>
              <a:buSzPct val="90000"/>
              <a:buFont typeface="Wingdings" pitchFamily="2" charset="2"/>
              <a:buChar char=""/>
              <a:defRPr lang="en-US" sz="1600" kern="1200" dirty="0">
                <a:solidFill>
                  <a:schemeClr val="tx1">
                    <a:lumMod val="65000"/>
                    <a:lumOff val="35000"/>
                  </a:schemeClr>
                </a:solidFill>
                <a:latin typeface="+mn-lt"/>
                <a:ea typeface="+mn-ea"/>
                <a:cs typeface="+mn-cs"/>
              </a:defRPr>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lvl1pPr algn="r">
              <a:defRPr b="1">
                <a:latin typeface="+mj-lt"/>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Clouds Computing</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3" name="Date Placeholder 2"/>
          <p:cNvSpPr>
            <a:spLocks noGrp="1"/>
          </p:cNvSpPr>
          <p:nvPr>
            <p:ph type="dt" sz="half" idx="10"/>
          </p:nvPr>
        </p:nvSpPr>
        <p:spPr/>
        <p:txBody>
          <a:body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TW"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bg>
      <p:bgRef idx="1001">
        <a:schemeClr val="bg1"/>
      </p:bgRef>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TW"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199" y="381001"/>
            <a:ext cx="3509683" cy="2209800"/>
          </a:xfrm>
        </p:spPr>
        <p:txBody>
          <a:bodyPr anchor="b"/>
          <a:lstStyle>
            <a:lvl1pPr algn="l">
              <a:defRPr sz="4400" b="0"/>
            </a:lvl1pPr>
          </a:lstStyle>
          <a:p>
            <a:r>
              <a:rPr lang="en-GB"/>
              <a:t>Click to edit Master title style</a:t>
            </a:r>
            <a:endParaRPr/>
          </a:p>
        </p:txBody>
      </p:sp>
      <p:sp>
        <p:nvSpPr>
          <p:cNvPr id="3" name="Content Placeholder 2"/>
          <p:cNvSpPr>
            <a:spLocks noGrp="1"/>
          </p:cNvSpPr>
          <p:nvPr>
            <p:ph idx="1"/>
          </p:nvPr>
        </p:nvSpPr>
        <p:spPr>
          <a:xfrm>
            <a:off x="5029200" y="273050"/>
            <a:ext cx="3657600" cy="5853113"/>
          </a:xfrm>
        </p:spPr>
        <p:txBody>
          <a:bodyPr>
            <a:normAutofit/>
          </a:bodyPr>
          <a:lstStyle>
            <a:lvl1pPr>
              <a:defRPr sz="2200"/>
            </a:lvl1pPr>
            <a:lvl2pPr>
              <a:defRPr sz="2000"/>
            </a:lvl2pPr>
            <a:lvl3pPr>
              <a:defRPr sz="1800"/>
            </a:lvl3pPr>
            <a:lvl4pPr>
              <a:defRPr sz="1800"/>
            </a:lvl4pPr>
            <a:lvl5pPr>
              <a:defRPr sz="1800"/>
            </a:lvl5pPr>
            <a:lvl6pPr marL="1946275" indent="-227013">
              <a:defRPr sz="1600"/>
            </a:lvl6pPr>
            <a:lvl7pPr marL="2173288" indent="-227013">
              <a:defRPr sz="1600"/>
            </a:lvl7pPr>
            <a:lvl8pPr marL="2398713" indent="-227013">
              <a:defRPr sz="1600"/>
            </a:lvl8pPr>
            <a:lvl9pPr marL="2625725" indent="-227013">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4" name="Text Placeholder 3"/>
          <p:cNvSpPr>
            <a:spLocks noGrp="1"/>
          </p:cNvSpPr>
          <p:nvPr>
            <p:ph type="body" sz="half" idx="2"/>
          </p:nvPr>
        </p:nvSpPr>
        <p:spPr>
          <a:xfrm>
            <a:off x="457199" y="2649071"/>
            <a:ext cx="3509683" cy="3388192"/>
          </a:xfrm>
        </p:spPr>
        <p:txBody>
          <a:bodyPr>
            <a:normAutofit/>
          </a:bodyPr>
          <a:lstStyle>
            <a:lvl1pPr marL="0" indent="0">
              <a:spcBef>
                <a:spcPts val="600"/>
              </a:spcBef>
              <a:buNone/>
              <a:defRPr sz="20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51425" y="381001"/>
            <a:ext cx="3635375" cy="2209800"/>
          </a:xfrm>
        </p:spPr>
        <p:txBody>
          <a:bodyPr anchor="b"/>
          <a:lstStyle>
            <a:lvl1pPr algn="l">
              <a:defRPr sz="4400" b="0">
                <a:solidFill>
                  <a:schemeClr val="tx1"/>
                </a:solidFill>
              </a:defRPr>
            </a:lvl1pPr>
          </a:lstStyle>
          <a:p>
            <a:r>
              <a:rPr lang="en-GB"/>
              <a:t>Click to edit Master title style</a:t>
            </a:r>
            <a:endParaRPr/>
          </a:p>
        </p:txBody>
      </p:sp>
      <p:sp>
        <p:nvSpPr>
          <p:cNvPr id="4" name="Text Placeholder 3"/>
          <p:cNvSpPr>
            <a:spLocks noGrp="1"/>
          </p:cNvSpPr>
          <p:nvPr>
            <p:ph type="body" sz="half" idx="2"/>
          </p:nvPr>
        </p:nvSpPr>
        <p:spPr>
          <a:xfrm>
            <a:off x="5051425" y="2649070"/>
            <a:ext cx="3635375" cy="3505667"/>
          </a:xfrm>
        </p:spPr>
        <p:txBody>
          <a:bodyPr>
            <a:normAutofit/>
          </a:bodyPr>
          <a:lstStyle>
            <a:lvl1pPr marL="0" indent="0">
              <a:spcBef>
                <a:spcPts val="600"/>
              </a:spcBef>
              <a:buNone/>
              <a:defRPr sz="2000">
                <a:solidFill>
                  <a:schemeClr val="tx1">
                    <a:lumMod val="65000"/>
                    <a:lumOff val="3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
        <p:nvSpPr>
          <p:cNvPr id="9" name="Picture Placeholder 8"/>
          <p:cNvSpPr>
            <a:spLocks noGrp="1"/>
          </p:cNvSpPr>
          <p:nvPr>
            <p:ph type="pic" sz="quarter" idx="13"/>
          </p:nvPr>
        </p:nvSpPr>
        <p:spPr>
          <a:xfrm>
            <a:off x="228600" y="1143000"/>
            <a:ext cx="4267200" cy="4267200"/>
          </a:xfrm>
          <a:prstGeom prst="ellipse">
            <a:avLst/>
          </a:prstGeom>
          <a:ln w="28575">
            <a:solidFill>
              <a:schemeClr val="accent1"/>
            </a:solidFill>
          </a:ln>
        </p:spPr>
        <p:txBody>
          <a:bodyPr/>
          <a:lstStyle>
            <a:lvl1pPr marL="0" indent="0">
              <a:buNone/>
              <a:defRPr>
                <a:solidFill>
                  <a:schemeClr val="bg1"/>
                </a:solidFill>
              </a:defRPr>
            </a:lvl1pPr>
          </a:lstStyle>
          <a:p>
            <a:r>
              <a:rPr lang="en-GB"/>
              <a:t>Drag picture to placeholder or click icon to add</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 Pictures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51425" y="381001"/>
            <a:ext cx="3635375" cy="2209800"/>
          </a:xfrm>
        </p:spPr>
        <p:txBody>
          <a:bodyPr anchor="b"/>
          <a:lstStyle>
            <a:lvl1pPr algn="l">
              <a:defRPr sz="4400" b="0">
                <a:solidFill>
                  <a:schemeClr val="tx1"/>
                </a:solidFill>
              </a:defRPr>
            </a:lvl1pPr>
          </a:lstStyle>
          <a:p>
            <a:r>
              <a:rPr lang="en-GB"/>
              <a:t>Click to edit Master title style</a:t>
            </a:r>
            <a:endParaRPr/>
          </a:p>
        </p:txBody>
      </p:sp>
      <p:sp>
        <p:nvSpPr>
          <p:cNvPr id="4" name="Text Placeholder 3"/>
          <p:cNvSpPr>
            <a:spLocks noGrp="1"/>
          </p:cNvSpPr>
          <p:nvPr>
            <p:ph type="body" sz="half" idx="2"/>
          </p:nvPr>
        </p:nvSpPr>
        <p:spPr>
          <a:xfrm>
            <a:off x="5051425" y="2649070"/>
            <a:ext cx="3635375" cy="3505667"/>
          </a:xfrm>
        </p:spPr>
        <p:txBody>
          <a:bodyPr>
            <a:normAutofit/>
          </a:bodyPr>
          <a:lstStyle>
            <a:lvl1pPr marL="0" indent="0">
              <a:spcBef>
                <a:spcPts val="600"/>
              </a:spcBef>
              <a:buNone/>
              <a:defRPr sz="2000">
                <a:solidFill>
                  <a:schemeClr val="tx1">
                    <a:lumMod val="65000"/>
                    <a:lumOff val="3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
        <p:nvSpPr>
          <p:cNvPr id="9" name="Picture Placeholder 8"/>
          <p:cNvSpPr>
            <a:spLocks noGrp="1"/>
          </p:cNvSpPr>
          <p:nvPr>
            <p:ph type="pic" sz="quarter" idx="13"/>
          </p:nvPr>
        </p:nvSpPr>
        <p:spPr>
          <a:xfrm>
            <a:off x="990600" y="2590800"/>
            <a:ext cx="3505200" cy="3505200"/>
          </a:xfrm>
          <a:prstGeom prst="ellipse">
            <a:avLst/>
          </a:prstGeom>
          <a:ln w="28575">
            <a:solidFill>
              <a:schemeClr val="accent1"/>
            </a:solidFill>
          </a:ln>
        </p:spPr>
        <p:txBody>
          <a:bodyPr/>
          <a:lstStyle>
            <a:lvl1pPr marL="0" indent="0">
              <a:buNone/>
              <a:defRPr>
                <a:solidFill>
                  <a:schemeClr val="bg1"/>
                </a:solidFill>
              </a:defRPr>
            </a:lvl1pPr>
          </a:lstStyle>
          <a:p>
            <a:r>
              <a:rPr lang="en-GB"/>
              <a:t>Drag picture to placeholder or click icon to add</a:t>
            </a:r>
            <a:endParaRPr/>
          </a:p>
        </p:txBody>
      </p:sp>
      <p:sp>
        <p:nvSpPr>
          <p:cNvPr id="8" name="Picture Placeholder 8"/>
          <p:cNvSpPr>
            <a:spLocks noGrp="1"/>
          </p:cNvSpPr>
          <p:nvPr>
            <p:ph type="pic" sz="quarter" idx="14"/>
          </p:nvPr>
        </p:nvSpPr>
        <p:spPr>
          <a:xfrm>
            <a:off x="2479675" y="1260475"/>
            <a:ext cx="1254125" cy="1254125"/>
          </a:xfrm>
          <a:prstGeom prst="ellipse">
            <a:avLst/>
          </a:prstGeom>
          <a:ln w="28575">
            <a:solidFill>
              <a:schemeClr val="accent1"/>
            </a:solidFill>
          </a:ln>
        </p:spPr>
        <p:txBody>
          <a:bodyPr>
            <a:normAutofit/>
          </a:bodyPr>
          <a:lstStyle>
            <a:lvl1pPr marL="0" indent="0">
              <a:buNone/>
              <a:defRPr sz="1400">
                <a:solidFill>
                  <a:schemeClr val="bg1"/>
                </a:solidFill>
              </a:defRPr>
            </a:lvl1pPr>
          </a:lstStyle>
          <a:p>
            <a:r>
              <a:rPr lang="en-GB"/>
              <a:t>Drag picture to placeholder or click icon to add</a:t>
            </a:r>
            <a:endParaRPr/>
          </a:p>
        </p:txBody>
      </p:sp>
      <p:sp>
        <p:nvSpPr>
          <p:cNvPr id="10" name="Picture Placeholder 8"/>
          <p:cNvSpPr>
            <a:spLocks noGrp="1"/>
          </p:cNvSpPr>
          <p:nvPr>
            <p:ph type="pic" sz="quarter" idx="15"/>
          </p:nvPr>
        </p:nvSpPr>
        <p:spPr>
          <a:xfrm>
            <a:off x="269875" y="762000"/>
            <a:ext cx="2092325" cy="2092325"/>
          </a:xfrm>
          <a:prstGeom prst="ellipse">
            <a:avLst/>
          </a:prstGeom>
          <a:ln w="28575">
            <a:solidFill>
              <a:schemeClr val="accent1"/>
            </a:solidFill>
          </a:ln>
        </p:spPr>
        <p:txBody>
          <a:bodyPr>
            <a:normAutofit/>
          </a:bodyPr>
          <a:lstStyle>
            <a:lvl1pPr marL="0" indent="0">
              <a:buNone/>
              <a:defRPr sz="1800">
                <a:solidFill>
                  <a:schemeClr val="bg1"/>
                </a:solidFill>
              </a:defRPr>
            </a:lvl1pPr>
          </a:lstStyle>
          <a:p>
            <a:r>
              <a:rPr lang="en-GB"/>
              <a:t>Drag picture to placeholder or click icon to add</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3" name="Vertical Text Placeholder 2"/>
          <p:cNvSpPr>
            <a:spLocks noGrp="1"/>
          </p:cNvSpPr>
          <p:nvPr>
            <p:ph type="body" orient="vert" idx="1"/>
          </p:nvPr>
        </p:nvSpPr>
        <p:spPr>
          <a:xfrm>
            <a:off x="457200" y="2568388"/>
            <a:ext cx="8228013" cy="3468875"/>
          </a:xfrm>
        </p:spPr>
        <p:txBody>
          <a:bodyPr vert="eaVert"/>
          <a:lstStyle>
            <a:lvl5pPr>
              <a:defRPr/>
            </a:lvl5pPr>
            <a:lvl6pPr marL="1719072">
              <a:defRPr/>
            </a:lvl6pPr>
            <a:lvl7pPr marL="1719072">
              <a:defRPr/>
            </a:lvl7pPr>
            <a:lvl8pPr marL="1719072">
              <a:defRPr/>
            </a:lvl8pPr>
            <a:lvl9pPr marL="1719072">
              <a:defRPr/>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4" name="Date Placeholder 3"/>
          <p:cNvSpPr>
            <a:spLocks noGrp="1"/>
          </p:cNvSpPr>
          <p:nvPr>
            <p:ph type="dt" sz="half" idx="10"/>
          </p:nvPr>
        </p:nvSpPr>
        <p:spPr/>
        <p:txBody>
          <a:body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6600" y="274638"/>
            <a:ext cx="1524000" cy="5851525"/>
          </a:xfrm>
        </p:spPr>
        <p:txBody>
          <a:bodyPr vert="eaVert" anchor="t" anchorCtr="0"/>
          <a:lstStyle/>
          <a:p>
            <a:r>
              <a:rPr lang="en-GB"/>
              <a:t>Click to edit Master title style</a:t>
            </a:r>
            <a:endParaRPr/>
          </a:p>
        </p:txBody>
      </p:sp>
      <p:sp>
        <p:nvSpPr>
          <p:cNvPr id="3" name="Vertical Text Placeholder 2"/>
          <p:cNvSpPr>
            <a:spLocks noGrp="1"/>
          </p:cNvSpPr>
          <p:nvPr>
            <p:ph type="body" orient="vert" idx="1"/>
          </p:nvPr>
        </p:nvSpPr>
        <p:spPr>
          <a:xfrm>
            <a:off x="457200" y="416859"/>
            <a:ext cx="6019800" cy="5615642"/>
          </a:xfrm>
        </p:spPr>
        <p:txBody>
          <a:bodyPr vert="eaVert"/>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4" name="Date Placeholder 3"/>
          <p:cNvSpPr>
            <a:spLocks noGrp="1"/>
          </p:cNvSpPr>
          <p:nvPr>
            <p:ph type="dt" sz="half" idx="10"/>
          </p:nvPr>
        </p:nvSpPr>
        <p:spPr/>
        <p:txBody>
          <a:body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los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TW">
                <a:solidFill>
                  <a:prstClr val="black">
                    <a:tint val="75000"/>
                  </a:prstClr>
                </a:solidFill>
              </a:rPr>
              <a:t>Clouds Computing</a:t>
            </a:r>
            <a:endParaRPr lang="zh-TW"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TW"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Clouds Computing</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Clouds Computing</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a:t>Clouds Computing</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a:t>Clouds Computing</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Clouds Computing</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Clouds Computing</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Clouds Computing</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Clouds Computing</a:t>
            </a: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r" defTabSz="914400" rtl="0" eaLnBrk="1" latinLnBrk="0" hangingPunct="1">
        <a:spcBef>
          <a:spcPct val="0"/>
        </a:spcBef>
        <a:buNone/>
        <a:defRPr sz="4400" b="1" i="1" kern="1200">
          <a:solidFill>
            <a:schemeClr val="accent5">
              <a:lumMod val="50000"/>
            </a:schemeClr>
          </a:solidFill>
          <a:latin typeface="+mj-lt"/>
          <a:ea typeface="+mj-ea"/>
          <a:cs typeface="+mj-cs"/>
        </a:defRPr>
      </a:lvl1pPr>
    </p:titleStyle>
    <p:bodyStyle>
      <a:lvl1pPr marL="342900" indent="-342900" algn="l" defTabSz="914400" rtl="0" eaLnBrk="1" latinLnBrk="0" hangingPunct="1">
        <a:spcBef>
          <a:spcPct val="20000"/>
        </a:spcBef>
        <a:buClr>
          <a:schemeClr val="accent1">
            <a:lumMod val="75000"/>
          </a:schemeClr>
        </a:buClr>
        <a:buFont typeface="Arial" pitchFamily="34" charset="0"/>
        <a:buChar char="•"/>
        <a:defRPr sz="2800" kern="1200">
          <a:solidFill>
            <a:schemeClr val="tx2">
              <a:lumMod val="75000"/>
            </a:schemeClr>
          </a:solidFill>
          <a:latin typeface="Cambria" pitchFamily="18" charset="0"/>
          <a:ea typeface="+mn-ea"/>
          <a:cs typeface="+mn-cs"/>
        </a:defRPr>
      </a:lvl1pPr>
      <a:lvl2pPr marL="742950" indent="-285750" algn="l" defTabSz="914400" rtl="0" eaLnBrk="1" latinLnBrk="0" hangingPunct="1">
        <a:spcBef>
          <a:spcPct val="20000"/>
        </a:spcBef>
        <a:buClr>
          <a:schemeClr val="accent3">
            <a:lumMod val="50000"/>
          </a:schemeClr>
        </a:buClr>
        <a:buFont typeface="Wingdings" pitchFamily="2" charset="2"/>
        <a:buChar char="§"/>
        <a:defRPr sz="2400" kern="1200">
          <a:solidFill>
            <a:schemeClr val="accent3">
              <a:lumMod val="50000"/>
            </a:schemeClr>
          </a:solidFill>
          <a:latin typeface="Cambria" pitchFamily="18" charset="0"/>
          <a:ea typeface="+mn-ea"/>
          <a:cs typeface="+mn-cs"/>
        </a:defRPr>
      </a:lvl2pPr>
      <a:lvl3pPr marL="1143000" indent="-228600" algn="l" defTabSz="914400" rtl="0" eaLnBrk="1" latinLnBrk="0" hangingPunct="1">
        <a:spcBef>
          <a:spcPct val="20000"/>
        </a:spcBef>
        <a:buClr>
          <a:schemeClr val="accent4">
            <a:lumMod val="50000"/>
          </a:schemeClr>
        </a:buClr>
        <a:buFont typeface="Arial" pitchFamily="34" charset="0"/>
        <a:buChar char="•"/>
        <a:defRPr sz="2400" kern="1200">
          <a:solidFill>
            <a:schemeClr val="accent4">
              <a:lumMod val="50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45141"/>
            <a:ext cx="8229600" cy="1143000"/>
          </a:xfrm>
          <a:prstGeom prst="rect">
            <a:avLst/>
          </a:prstGeom>
        </p:spPr>
        <p:txBody>
          <a:bodyPr vert="horz" lIns="91440" tIns="45720" rIns="91440" bIns="45720" rtlCol="0" anchor="ctr">
            <a:noAutofit/>
          </a:bodyPr>
          <a:lstStyle/>
          <a:p>
            <a:r>
              <a:rPr lang="en-GB"/>
              <a:t>Click to edit Master title style</a:t>
            </a:r>
            <a:endParaRPr/>
          </a:p>
        </p:txBody>
      </p:sp>
      <p:sp>
        <p:nvSpPr>
          <p:cNvPr id="3" name="Text Placeholder 2"/>
          <p:cNvSpPr>
            <a:spLocks noGrp="1"/>
          </p:cNvSpPr>
          <p:nvPr>
            <p:ph type="body" idx="1"/>
          </p:nvPr>
        </p:nvSpPr>
        <p:spPr>
          <a:xfrm>
            <a:off x="739775" y="2770094"/>
            <a:ext cx="7662864" cy="326716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r>
              <a:rPr lang="en-US"/>
              <a:t>Clouds Computing</a:t>
            </a:r>
          </a:p>
        </p:txBody>
      </p:sp>
      <p:sp>
        <p:nvSpPr>
          <p:cNvPr id="5" name="Footer Placeholder 4"/>
          <p:cNvSpPr>
            <a:spLocks noGrp="1"/>
          </p:cNvSpPr>
          <p:nvPr>
            <p:ph type="ftr" sz="quarter" idx="3"/>
          </p:nvPr>
        </p:nvSpPr>
        <p:spPr>
          <a:xfrm>
            <a:off x="5789613" y="6356350"/>
            <a:ext cx="28956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4305300" y="6356350"/>
            <a:ext cx="533400" cy="365125"/>
          </a:xfrm>
          <a:prstGeom prst="rect">
            <a:avLst/>
          </a:prstGeom>
        </p:spPr>
        <p:txBody>
          <a:bodyPr vert="horz" lIns="91440" tIns="45720" rIns="91440" bIns="45720" rtlCol="0" anchor="ctr"/>
          <a:lstStyle>
            <a:lvl1pPr algn="ctr">
              <a:defRPr sz="1100" b="1">
                <a:solidFill>
                  <a:schemeClr val="tx1">
                    <a:lumMod val="50000"/>
                    <a:lumOff val="50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hf hdr="0" ftr="0"/>
  <p:txStyles>
    <p:titleStyle>
      <a:lvl1pPr algn="ctr" defTabSz="914400" rtl="0" eaLnBrk="1" latinLnBrk="0" hangingPunct="1">
        <a:spcBef>
          <a:spcPct val="0"/>
        </a:spcBef>
        <a:buNone/>
        <a:defRPr sz="4600" kern="1200">
          <a:solidFill>
            <a:schemeClr val="bg1"/>
          </a:solidFill>
          <a:latin typeface="+mj-lt"/>
          <a:ea typeface="+mj-ea"/>
          <a:cs typeface="+mj-cs"/>
        </a:defRPr>
      </a:lvl1pPr>
    </p:titleStyle>
    <p:bodyStyle>
      <a:lvl1pPr marL="342900" indent="-342900" algn="l" defTabSz="914400" rtl="0" eaLnBrk="1" latinLnBrk="0" hangingPunct="1">
        <a:spcBef>
          <a:spcPts val="2000"/>
        </a:spcBef>
        <a:buClr>
          <a:schemeClr val="accent1"/>
        </a:buClr>
        <a:buSzPct val="90000"/>
        <a:buFont typeface="Wingdings" pitchFamily="2" charset="2"/>
        <a:buChar char="S"/>
        <a:defRPr sz="22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60000"/>
            <a:lumOff val="40000"/>
          </a:schemeClr>
        </a:buClr>
        <a:buSzPct val="90000"/>
        <a:buFont typeface="Wingdings" pitchFamily="2" charset="2"/>
        <a:buChar char="S"/>
        <a:defRPr sz="20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SzPct val="90000"/>
        <a:buFont typeface="Wingdings" pitchFamily="2" charset="2"/>
        <a:buChar char="S"/>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60000"/>
            <a:lumOff val="40000"/>
          </a:schemeClr>
        </a:buClr>
        <a:buSzPct val="90000"/>
        <a:buFont typeface="Wingdings" pitchFamily="2" charset="2"/>
        <a:buChar char="S"/>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SzPct val="90000"/>
        <a:buFont typeface="Wingdings" pitchFamily="2" charset="2"/>
        <a:buChar char="S"/>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60000"/>
            <a:lumOff val="40000"/>
          </a:schemeClr>
        </a:buClr>
        <a:buSzPct val="90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SzPct val="90000"/>
        <a:buFont typeface="Wingdings" pitchFamily="2"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60000"/>
            <a:lumOff val="40000"/>
          </a:schemeClr>
        </a:buClr>
        <a:buSzPct val="90000"/>
        <a:buFont typeface="Wingdings" pitchFamily="2"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SzPct val="90000"/>
        <a:buFont typeface="Wingdings" pitchFamily="2"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89.jpeg"/><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6.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9.png"/><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2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63.jpe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6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66.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67.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68.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69.jpe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70.jpe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71.jpe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72.jpe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73.jpe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74.jpeg"/><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image" Target="../media/image75.jpe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image" Target="../media/image76.jpeg"/><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2" Type="http://schemas.openxmlformats.org/officeDocument/2006/relationships/image" Target="../media/image77.jpeg"/><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2" Type="http://schemas.openxmlformats.org/officeDocument/2006/relationships/image" Target="../media/image78.jpeg"/><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buyya.com/photos/albacete_2006.jpg" TargetMode="External"/><Relationship Id="rId2" Type="http://schemas.openxmlformats.org/officeDocument/2006/relationships/image" Target="../media/image23.jpeg"/><Relationship Id="rId1" Type="http://schemas.openxmlformats.org/officeDocument/2006/relationships/slideLayout" Target="../slideLayouts/slideLayout2.xml"/><Relationship Id="rId4" Type="http://schemas.openxmlformats.org/officeDocument/2006/relationships/image" Target="../media/image24.jpeg"/></Relationships>
</file>

<file path=ppt/slides/_rels/slide90.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3.png"/></Relationships>
</file>

<file path=ppt/slides/_rels/slide95.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2399145"/>
            <a:ext cx="8610600" cy="1905000"/>
          </a:xfrm>
        </p:spPr>
        <p:txBody>
          <a:bodyPr>
            <a:normAutofit/>
          </a:bodyPr>
          <a:lstStyle/>
          <a:p>
            <a:r>
              <a:rPr lang="en-US" altLang="zh-TW" sz="4000" dirty="0">
                <a:effectLst>
                  <a:outerShdw blurRad="38100" dist="38100" dir="2700000" algn="tl">
                    <a:srgbClr val="000000">
                      <a:alpha val="43137"/>
                    </a:srgbClr>
                  </a:outerShdw>
                </a:effectLst>
                <a:latin typeface="標楷體" pitchFamily="65" charset="-120"/>
                <a:ea typeface="標楷體" pitchFamily="65" charset="-120"/>
              </a:rPr>
              <a:t>Introduction to Cloud Computing</a:t>
            </a:r>
            <a:br>
              <a:rPr lang="en-US" altLang="zh-TW" sz="4000" dirty="0">
                <a:effectLst>
                  <a:outerShdw blurRad="38100" dist="38100" dir="2700000" algn="tl">
                    <a:srgbClr val="000000">
                      <a:alpha val="43137"/>
                    </a:srgbClr>
                  </a:outerShdw>
                </a:effectLst>
                <a:latin typeface="標楷體" pitchFamily="65" charset="-120"/>
                <a:ea typeface="標楷體" pitchFamily="65" charset="-120"/>
              </a:rPr>
            </a:br>
            <a:endParaRPr lang="en-US" sz="4000" i="0" dirty="0">
              <a:effectLst>
                <a:outerShdw blurRad="38100" dist="38100" dir="2700000" algn="tl">
                  <a:srgbClr val="000000">
                    <a:alpha val="43137"/>
                  </a:srgbClr>
                </a:outerShdw>
              </a:effectLst>
            </a:endParaRPr>
          </a:p>
        </p:txBody>
      </p:sp>
      <p:sp>
        <p:nvSpPr>
          <p:cNvPr id="4" name="TextBox 3"/>
          <p:cNvSpPr txBox="1"/>
          <p:nvPr/>
        </p:nvSpPr>
        <p:spPr>
          <a:xfrm>
            <a:off x="609600" y="3810000"/>
            <a:ext cx="7844741" cy="369332"/>
          </a:xfrm>
          <a:prstGeom prst="rect">
            <a:avLst/>
          </a:prstGeom>
          <a:noFill/>
        </p:spPr>
        <p:txBody>
          <a:bodyPr wrap="none" rtlCol="0">
            <a:spAutoFit/>
          </a:bodyPr>
          <a:lstStyle/>
          <a:p>
            <a:r>
              <a:rPr lang="en-US" dirty="0"/>
              <a:t>This slides mostly credit to Taiwan National Tsing Hua University teaching material</a:t>
            </a:r>
          </a:p>
        </p:txBody>
      </p:sp>
      <p:pic>
        <p:nvPicPr>
          <p:cNvPr id="5" name="Picture 4"/>
          <p:cNvPicPr>
            <a:picLocks noChangeAspect="1"/>
          </p:cNvPicPr>
          <p:nvPr/>
        </p:nvPicPr>
        <p:blipFill>
          <a:blip r:embed="rId2"/>
          <a:stretch>
            <a:fillRect/>
          </a:stretch>
        </p:blipFill>
        <p:spPr>
          <a:xfrm>
            <a:off x="0" y="11545"/>
            <a:ext cx="3492500" cy="2324100"/>
          </a:xfrm>
          <a:prstGeom prst="rect">
            <a:avLst/>
          </a:prstGeom>
        </p:spPr>
      </p:pic>
      <p:sp>
        <p:nvSpPr>
          <p:cNvPr id="8" name="TextBox 7">
            <a:extLst>
              <a:ext uri="{FF2B5EF4-FFF2-40B4-BE49-F238E27FC236}">
                <a16:creationId xmlns:a16="http://schemas.microsoft.com/office/drawing/2014/main" id="{2822B6E2-3C42-5C84-BA51-7116C5995A07}"/>
              </a:ext>
            </a:extLst>
          </p:cNvPr>
          <p:cNvSpPr txBox="1"/>
          <p:nvPr/>
        </p:nvSpPr>
        <p:spPr>
          <a:xfrm>
            <a:off x="3910050" y="711930"/>
            <a:ext cx="4572000" cy="923330"/>
          </a:xfrm>
          <a:prstGeom prst="rect">
            <a:avLst/>
          </a:prstGeom>
          <a:noFill/>
        </p:spPr>
        <p:txBody>
          <a:bodyPr wrap="square">
            <a:spAutoFit/>
          </a:bodyPr>
          <a:lstStyle/>
          <a:p>
            <a:pPr algn="r"/>
            <a:r>
              <a:rPr lang="en-GB" dirty="0"/>
              <a:t>Data Modelling, Management &amp; Governance</a:t>
            </a:r>
            <a:br>
              <a:rPr lang="en-GB" dirty="0"/>
            </a:br>
            <a:r>
              <a:rPr lang="en-GB" dirty="0"/>
              <a:t>CIS108-6</a:t>
            </a:r>
          </a:p>
        </p:txBody>
      </p:sp>
      <p:sp>
        <p:nvSpPr>
          <p:cNvPr id="9" name="TextBox 8">
            <a:extLst>
              <a:ext uri="{FF2B5EF4-FFF2-40B4-BE49-F238E27FC236}">
                <a16:creationId xmlns:a16="http://schemas.microsoft.com/office/drawing/2014/main" id="{0D6DECDD-BEB6-9B53-84EE-9B6B5CD3B79B}"/>
              </a:ext>
            </a:extLst>
          </p:cNvPr>
          <p:cNvSpPr txBox="1"/>
          <p:nvPr/>
        </p:nvSpPr>
        <p:spPr>
          <a:xfrm>
            <a:off x="4572000" y="4771220"/>
            <a:ext cx="2133600" cy="369332"/>
          </a:xfrm>
          <a:prstGeom prst="rect">
            <a:avLst/>
          </a:prstGeom>
          <a:noFill/>
        </p:spPr>
        <p:txBody>
          <a:bodyPr wrap="square" rtlCol="0">
            <a:spAutoFit/>
          </a:bodyPr>
          <a:lstStyle/>
          <a:p>
            <a:r>
              <a:rPr lang="en-GB" dirty="0"/>
              <a:t>Gangmin Li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Users\Andy\AppData\Local\Microsoft\Windows\Temporary Internet Files\Content.IE5\6G0SQY1U\MPj04422320000[1].jpg"/>
          <p:cNvPicPr>
            <a:picLocks noChangeAspect="1" noChangeArrowheads="1"/>
          </p:cNvPicPr>
          <p:nvPr/>
        </p:nvPicPr>
        <p:blipFill>
          <a:blip r:embed="rId2" cstate="print"/>
          <a:srcRect/>
          <a:stretch>
            <a:fillRect/>
          </a:stretch>
        </p:blipFill>
        <p:spPr bwMode="auto">
          <a:xfrm>
            <a:off x="152400" y="2969106"/>
            <a:ext cx="8839200" cy="2593494"/>
          </a:xfrm>
          <a:prstGeom prst="roundRect">
            <a:avLst>
              <a:gd name="adj" fmla="val 1137"/>
            </a:avLst>
          </a:prstGeom>
          <a:noFill/>
          <a:effectLst>
            <a:outerShdw blurRad="63500" sx="102000" sy="102000" algn="ctr" rotWithShape="0">
              <a:prstClr val="black">
                <a:alpha val="40000"/>
              </a:prstClr>
            </a:outerShdw>
          </a:effectLst>
        </p:spPr>
      </p:pic>
      <p:sp>
        <p:nvSpPr>
          <p:cNvPr id="3" name="Rectangle 2"/>
          <p:cNvSpPr/>
          <p:nvPr/>
        </p:nvSpPr>
        <p:spPr>
          <a:xfrm>
            <a:off x="653976" y="1752600"/>
            <a:ext cx="7836056" cy="101566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Even More Confusing ??</a:t>
            </a:r>
          </a:p>
        </p:txBody>
      </p:sp>
      <p:sp>
        <p:nvSpPr>
          <p:cNvPr id="4" name="Date Placeholder 3">
            <a:extLst>
              <a:ext uri="{FF2B5EF4-FFF2-40B4-BE49-F238E27FC236}">
                <a16:creationId xmlns:a16="http://schemas.microsoft.com/office/drawing/2014/main" id="{04BFBAEF-E814-83CE-400F-1C5964367047}"/>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51D94056-4320-C283-2ABF-EE8FBC44F4F8}"/>
              </a:ext>
            </a:extLst>
          </p:cNvPr>
          <p:cNvSpPr>
            <a:spLocks noGrp="1"/>
          </p:cNvSpPr>
          <p:nvPr>
            <p:ph type="sldNum" sz="quarter" idx="12"/>
          </p:nvPr>
        </p:nvSpPr>
        <p:spPr/>
        <p:txBody>
          <a:bodyPr/>
          <a:lstStyle/>
          <a:p>
            <a:fld id="{B6F15528-21DE-4FAA-801E-634DDDAF4B2B}" type="slidenum">
              <a:rPr lang="en-US" smtClean="0"/>
              <a:pPr/>
              <a:t>10</a:t>
            </a:fld>
            <a:endParaRPr lang="en-US"/>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a:xfrm>
            <a:off x="457200" y="1262495"/>
            <a:ext cx="8229600" cy="5105400"/>
          </a:xfrm>
        </p:spPr>
        <p:txBody>
          <a:bodyPr>
            <a:noAutofit/>
          </a:bodyPr>
          <a:lstStyle/>
          <a:p>
            <a:r>
              <a:rPr lang="en-US" dirty="0"/>
              <a:t>Platform as a Service - </a:t>
            </a:r>
            <a:r>
              <a:rPr lang="en-US" dirty="0" err="1"/>
              <a:t>PaaS</a:t>
            </a:r>
            <a:endParaRPr lang="en-US" dirty="0"/>
          </a:p>
          <a:p>
            <a:pPr lvl="1"/>
            <a:r>
              <a:rPr lang="en-US" dirty="0"/>
              <a:t>The capability provided to the consumer is to deploy onto the cloud infrastructure consumer-created or acquired applications created using programming languages and tools supported by the provider.</a:t>
            </a:r>
          </a:p>
          <a:p>
            <a:pPr lvl="1"/>
            <a:r>
              <a:rPr lang="en-US" dirty="0"/>
              <a:t>The consumer does not manage or control the underlying cloud infrastructure including network, servers, operating systems, or storage, but has control over the deployed applications and possibly application hosting environment configurations.</a:t>
            </a:r>
          </a:p>
          <a:p>
            <a:r>
              <a:rPr lang="en-US" dirty="0"/>
              <a:t>Examples :</a:t>
            </a:r>
          </a:p>
          <a:p>
            <a:pPr lvl="1"/>
            <a:r>
              <a:rPr lang="en-US" dirty="0"/>
              <a:t>Microsoft Windows Azure</a:t>
            </a:r>
          </a:p>
          <a:p>
            <a:pPr lvl="1"/>
            <a:r>
              <a:rPr lang="en-US" dirty="0"/>
              <a:t>Google App Engine</a:t>
            </a:r>
          </a:p>
          <a:p>
            <a:pPr lvl="1"/>
            <a:r>
              <a:rPr lang="en-US" dirty="0" err="1"/>
              <a:t>Hadoop</a:t>
            </a:r>
            <a:endParaRPr lang="en-US" dirty="0"/>
          </a:p>
          <a:p>
            <a:pPr lvl="1"/>
            <a:r>
              <a:rPr lang="en-US" altLang="zh-TW" dirty="0"/>
              <a:t>… etc</a:t>
            </a:r>
            <a:endParaRPr lang="en-US" dirty="0"/>
          </a:p>
        </p:txBody>
      </p:sp>
      <p:sp>
        <p:nvSpPr>
          <p:cNvPr id="4" name="Date Placeholder 3">
            <a:extLst>
              <a:ext uri="{FF2B5EF4-FFF2-40B4-BE49-F238E27FC236}">
                <a16:creationId xmlns:a16="http://schemas.microsoft.com/office/drawing/2014/main" id="{E95E755A-514E-56B7-5E3A-CD3D55D1FA5D}"/>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67BBED3-23DA-C5FC-1475-760323189A8C}"/>
              </a:ext>
            </a:extLst>
          </p:cNvPr>
          <p:cNvSpPr>
            <a:spLocks noGrp="1"/>
          </p:cNvSpPr>
          <p:nvPr>
            <p:ph type="sldNum" sz="quarter" idx="12"/>
          </p:nvPr>
        </p:nvSpPr>
        <p:spPr/>
        <p:txBody>
          <a:bodyPr/>
          <a:lstStyle/>
          <a:p>
            <a:fld id="{B6F15528-21DE-4FAA-801E-634DDDAF4B2B}" type="slidenum">
              <a:rPr lang="en-US" smtClean="0"/>
              <a:pPr/>
              <a:t>100</a:t>
            </a:fld>
            <a:endParaRPr lang="en-US"/>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cstate="print"/>
          <a:srcRect/>
          <a:stretch>
            <a:fillRect/>
          </a:stretch>
        </p:blipFill>
        <p:spPr bwMode="auto">
          <a:xfrm>
            <a:off x="990600" y="1828800"/>
            <a:ext cx="7315200" cy="4441965"/>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Platform as a Service</a:t>
            </a:r>
          </a:p>
        </p:txBody>
      </p:sp>
      <p:sp>
        <p:nvSpPr>
          <p:cNvPr id="4" name="Content Placeholder 2"/>
          <p:cNvSpPr>
            <a:spLocks noGrp="1"/>
          </p:cNvSpPr>
          <p:nvPr>
            <p:ph idx="1"/>
          </p:nvPr>
        </p:nvSpPr>
        <p:spPr>
          <a:xfrm>
            <a:off x="533400" y="1089166"/>
            <a:ext cx="8229600" cy="533400"/>
          </a:xfrm>
        </p:spPr>
        <p:txBody>
          <a:bodyPr/>
          <a:lstStyle/>
          <a:p>
            <a:r>
              <a:rPr lang="en-US" dirty="0"/>
              <a:t>System architecture :</a:t>
            </a:r>
          </a:p>
        </p:txBody>
      </p:sp>
      <p:sp>
        <p:nvSpPr>
          <p:cNvPr id="3" name="Date Placeholder 2">
            <a:extLst>
              <a:ext uri="{FF2B5EF4-FFF2-40B4-BE49-F238E27FC236}">
                <a16:creationId xmlns:a16="http://schemas.microsoft.com/office/drawing/2014/main" id="{C417301B-3869-F4FB-0F3F-B582930CDAC3}"/>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AB68CF6-8BDC-0E08-910F-DEBB5934816B}"/>
              </a:ext>
            </a:extLst>
          </p:cNvPr>
          <p:cNvSpPr>
            <a:spLocks noGrp="1"/>
          </p:cNvSpPr>
          <p:nvPr>
            <p:ph type="sldNum" sz="quarter" idx="12"/>
          </p:nvPr>
        </p:nvSpPr>
        <p:spPr/>
        <p:txBody>
          <a:bodyPr/>
          <a:lstStyle/>
          <a:p>
            <a:fld id="{B6F15528-21DE-4FAA-801E-634DDDAF4B2B}" type="slidenum">
              <a:rPr lang="en-US" smtClean="0"/>
              <a:pPr/>
              <a:t>101</a:t>
            </a:fld>
            <a:endParaRPr lang="en-US"/>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a:xfrm>
            <a:off x="457200" y="1570037"/>
            <a:ext cx="8229600" cy="4525963"/>
          </a:xfrm>
        </p:spPr>
        <p:txBody>
          <a:bodyPr>
            <a:noAutofit/>
          </a:bodyPr>
          <a:lstStyle/>
          <a:p>
            <a:r>
              <a:rPr lang="en-US" dirty="0"/>
              <a:t>Enabling technique – </a:t>
            </a:r>
            <a:r>
              <a:rPr lang="en-US" b="1" dirty="0"/>
              <a:t>Runtime Environment Design</a:t>
            </a:r>
          </a:p>
          <a:p>
            <a:pPr lvl="1"/>
            <a:r>
              <a:rPr lang="en-US" dirty="0"/>
              <a:t>Runtime environment refers to collection of software services available. Usually implemented by a collection of program libraries.</a:t>
            </a:r>
          </a:p>
          <a:p>
            <a:r>
              <a:rPr lang="en-US" dirty="0"/>
              <a:t>Common properties in Runtime Environment :</a:t>
            </a:r>
          </a:p>
          <a:p>
            <a:pPr lvl="1"/>
            <a:r>
              <a:rPr lang="en-US" dirty="0"/>
              <a:t>Manageability and Interoperability</a:t>
            </a:r>
          </a:p>
          <a:p>
            <a:pPr lvl="1"/>
            <a:r>
              <a:rPr lang="en-US" dirty="0"/>
              <a:t>Performance and Optimization</a:t>
            </a:r>
          </a:p>
          <a:p>
            <a:pPr lvl="1"/>
            <a:r>
              <a:rPr lang="en-US" dirty="0"/>
              <a:t>Availability and Reliability</a:t>
            </a:r>
          </a:p>
          <a:p>
            <a:pPr lvl="1"/>
            <a:r>
              <a:rPr lang="en-US" dirty="0"/>
              <a:t>Scalability and Elasticity</a:t>
            </a:r>
          </a:p>
        </p:txBody>
      </p:sp>
      <p:pic>
        <p:nvPicPr>
          <p:cNvPr id="4098" name="Picture 2"/>
          <p:cNvPicPr>
            <a:picLocks noChangeAspect="1" noChangeArrowheads="1"/>
          </p:cNvPicPr>
          <p:nvPr/>
        </p:nvPicPr>
        <p:blipFill>
          <a:blip r:embed="rId2" cstate="print"/>
          <a:srcRect/>
          <a:stretch>
            <a:fillRect/>
          </a:stretch>
        </p:blipFill>
        <p:spPr bwMode="auto">
          <a:xfrm>
            <a:off x="4267200" y="3181394"/>
            <a:ext cx="4695258" cy="3524207"/>
          </a:xfrm>
          <a:prstGeom prst="rect">
            <a:avLst/>
          </a:prstGeom>
          <a:noFill/>
          <a:ln w="9525">
            <a:noFill/>
            <a:miter lim="800000"/>
            <a:headEnd/>
            <a:tailEnd/>
          </a:ln>
          <a:effectLst/>
        </p:spPr>
      </p:pic>
      <p:sp>
        <p:nvSpPr>
          <p:cNvPr id="4" name="Date Placeholder 3">
            <a:extLst>
              <a:ext uri="{FF2B5EF4-FFF2-40B4-BE49-F238E27FC236}">
                <a16:creationId xmlns:a16="http://schemas.microsoft.com/office/drawing/2014/main" id="{095E7C12-EF41-DE85-63F1-9501B15ABEB5}"/>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88F8D71B-0F1D-5016-A0B6-6CCE24C11FA3}"/>
              </a:ext>
            </a:extLst>
          </p:cNvPr>
          <p:cNvSpPr>
            <a:spLocks noGrp="1"/>
          </p:cNvSpPr>
          <p:nvPr>
            <p:ph type="sldNum" sz="quarter" idx="12"/>
          </p:nvPr>
        </p:nvSpPr>
        <p:spPr/>
        <p:txBody>
          <a:bodyPr/>
          <a:lstStyle/>
          <a:p>
            <a:fld id="{B6F15528-21DE-4FAA-801E-634DDDAF4B2B}" type="slidenum">
              <a:rPr lang="en-US" smtClean="0"/>
              <a:pPr/>
              <a:t>102</a:t>
            </a:fld>
            <a:endParaRPr lang="en-US"/>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p:txBody>
          <a:bodyPr/>
          <a:lstStyle/>
          <a:p>
            <a:r>
              <a:rPr lang="en-US" dirty="0"/>
              <a:t>Provide service – </a:t>
            </a:r>
            <a:r>
              <a:rPr lang="en-US" b="1" dirty="0"/>
              <a:t>Programming IDE</a:t>
            </a:r>
          </a:p>
          <a:p>
            <a:pPr lvl="1"/>
            <a:r>
              <a:rPr lang="en-US" dirty="0"/>
              <a:t>Users make use of programming IDE to develop their service among </a:t>
            </a:r>
            <a:r>
              <a:rPr lang="en-US" dirty="0" err="1"/>
              <a:t>PaaS</a:t>
            </a:r>
            <a:r>
              <a:rPr lang="en-US" dirty="0"/>
              <a:t>.</a:t>
            </a:r>
          </a:p>
          <a:p>
            <a:pPr lvl="2"/>
            <a:r>
              <a:rPr lang="en-US" dirty="0"/>
              <a:t>This IDE should integrate the full functionalities which supported from the underling runtime environment.</a:t>
            </a:r>
          </a:p>
          <a:p>
            <a:pPr lvl="2"/>
            <a:r>
              <a:rPr lang="en-US" dirty="0"/>
              <a:t>This IDE should also provide some development tools, such as profiler, debugger and testing environment.</a:t>
            </a:r>
          </a:p>
          <a:p>
            <a:pPr lvl="1"/>
            <a:r>
              <a:rPr lang="en-US" dirty="0"/>
              <a:t>The programming APIs supported from runtime environment may be various between different cloud providers, but there are still some common operating functions.</a:t>
            </a:r>
          </a:p>
          <a:p>
            <a:pPr lvl="2"/>
            <a:r>
              <a:rPr lang="en-US" dirty="0"/>
              <a:t>Computation, storage and communication resource operation</a:t>
            </a:r>
          </a:p>
        </p:txBody>
      </p:sp>
      <p:sp>
        <p:nvSpPr>
          <p:cNvPr id="4" name="Date Placeholder 3">
            <a:extLst>
              <a:ext uri="{FF2B5EF4-FFF2-40B4-BE49-F238E27FC236}">
                <a16:creationId xmlns:a16="http://schemas.microsoft.com/office/drawing/2014/main" id="{2248E8D8-FB8B-E6CF-A87E-99B300000385}"/>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7ACCEEF-7717-A613-A26C-44D34806DFF9}"/>
              </a:ext>
            </a:extLst>
          </p:cNvPr>
          <p:cNvSpPr>
            <a:spLocks noGrp="1"/>
          </p:cNvSpPr>
          <p:nvPr>
            <p:ph type="sldNum" sz="quarter" idx="12"/>
          </p:nvPr>
        </p:nvSpPr>
        <p:spPr/>
        <p:txBody>
          <a:bodyPr/>
          <a:lstStyle/>
          <a:p>
            <a:fld id="{B6F15528-21DE-4FAA-801E-634DDDAF4B2B}" type="slidenum">
              <a:rPr lang="en-US" smtClean="0"/>
              <a:pPr/>
              <a:t>103</a:t>
            </a:fld>
            <a:endParaRPr lang="en-US"/>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 </a:t>
            </a:r>
          </a:p>
        </p:txBody>
      </p:sp>
      <p:sp>
        <p:nvSpPr>
          <p:cNvPr id="3" name="Content Placeholder 2"/>
          <p:cNvSpPr>
            <a:spLocks noGrp="1"/>
          </p:cNvSpPr>
          <p:nvPr>
            <p:ph idx="1"/>
          </p:nvPr>
        </p:nvSpPr>
        <p:spPr/>
        <p:txBody>
          <a:bodyPr/>
          <a:lstStyle/>
          <a:p>
            <a:r>
              <a:rPr lang="en-US" dirty="0"/>
              <a:t>Provide service – </a:t>
            </a:r>
            <a:r>
              <a:rPr lang="en-US" b="1" dirty="0"/>
              <a:t>System Control Interface</a:t>
            </a:r>
          </a:p>
          <a:p>
            <a:pPr lvl="1"/>
            <a:r>
              <a:rPr lang="en-US" dirty="0"/>
              <a:t>Police-Based Control</a:t>
            </a:r>
          </a:p>
          <a:p>
            <a:pPr lvl="2"/>
            <a:r>
              <a:rPr lang="en-US" dirty="0"/>
              <a:t>Typically described as a principle or rule to guide decisions and achieve rational outcome(s)</a:t>
            </a:r>
          </a:p>
          <a:p>
            <a:pPr lvl="2"/>
            <a:r>
              <a:rPr lang="en-US" dirty="0"/>
              <a:t>Make the decision according to some requirements</a:t>
            </a:r>
          </a:p>
          <a:p>
            <a:pPr lvl="1"/>
            <a:r>
              <a:rPr lang="en-US" dirty="0"/>
              <a:t>Workflow Control</a:t>
            </a:r>
          </a:p>
          <a:p>
            <a:pPr lvl="2"/>
            <a:r>
              <a:rPr lang="en-US" dirty="0"/>
              <a:t>Describe the flow of installation and configuration of resources</a:t>
            </a:r>
          </a:p>
          <a:p>
            <a:pPr lvl="2"/>
            <a:r>
              <a:rPr lang="en-US" dirty="0"/>
              <a:t>Workflow processing daemon delivers speedy and efficient construction and management of cloud resources</a:t>
            </a:r>
          </a:p>
          <a:p>
            <a:pPr lvl="2"/>
            <a:endParaRPr lang="en-US" dirty="0"/>
          </a:p>
        </p:txBody>
      </p:sp>
      <p:sp>
        <p:nvSpPr>
          <p:cNvPr id="4" name="Date Placeholder 3">
            <a:extLst>
              <a:ext uri="{FF2B5EF4-FFF2-40B4-BE49-F238E27FC236}">
                <a16:creationId xmlns:a16="http://schemas.microsoft.com/office/drawing/2014/main" id="{C9787DDC-73F3-66F1-F8CF-3DBD886A5409}"/>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EA9E600-D9E8-5F78-A915-53CEF3D732DB}"/>
              </a:ext>
            </a:extLst>
          </p:cNvPr>
          <p:cNvSpPr>
            <a:spLocks noGrp="1"/>
          </p:cNvSpPr>
          <p:nvPr>
            <p:ph type="sldNum" sz="quarter" idx="12"/>
          </p:nvPr>
        </p:nvSpPr>
        <p:spPr/>
        <p:txBody>
          <a:bodyPr/>
          <a:lstStyle/>
          <a:p>
            <a:fld id="{B6F15528-21DE-4FAA-801E-634DDDAF4B2B}" type="slidenum">
              <a:rPr lang="en-US" smtClean="0"/>
              <a:pPr/>
              <a:t>104</a:t>
            </a:fld>
            <a:endParaRPr lang="en-US"/>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PaaS</a:t>
            </a:r>
            <a:r>
              <a:rPr lang="en-US" dirty="0"/>
              <a:t> - Summary</a:t>
            </a:r>
          </a:p>
        </p:txBody>
      </p:sp>
      <p:sp>
        <p:nvSpPr>
          <p:cNvPr id="3" name="Content Placeholder 2"/>
          <p:cNvSpPr>
            <a:spLocks noGrp="1"/>
          </p:cNvSpPr>
          <p:nvPr>
            <p:ph idx="1"/>
          </p:nvPr>
        </p:nvSpPr>
        <p:spPr>
          <a:xfrm>
            <a:off x="457200" y="1600200"/>
            <a:ext cx="8229600" cy="4724400"/>
          </a:xfrm>
        </p:spPr>
        <p:txBody>
          <a:bodyPr/>
          <a:lstStyle/>
          <a:p>
            <a:r>
              <a:rPr lang="en-US" sz="2000" b="1" dirty="0" err="1"/>
              <a:t>PaaS</a:t>
            </a:r>
            <a:r>
              <a:rPr lang="en-US" sz="2000" b="1" dirty="0"/>
              <a:t> is the development platform that abstract the infrastructure, OS, and middleware to drive developer productivity.</a:t>
            </a:r>
            <a:br>
              <a:rPr lang="en-US" sz="2000" b="1" dirty="0"/>
            </a:br>
            <a:endParaRPr lang="en-US" sz="2000" b="1" dirty="0"/>
          </a:p>
          <a:p>
            <a:r>
              <a:rPr lang="en-US" dirty="0" err="1"/>
              <a:t>PaaS</a:t>
            </a:r>
            <a:r>
              <a:rPr lang="en-US" dirty="0"/>
              <a:t> enabling technique</a:t>
            </a:r>
          </a:p>
          <a:p>
            <a:pPr lvl="1"/>
            <a:r>
              <a:rPr lang="en-US" dirty="0"/>
              <a:t>Runtime Environment</a:t>
            </a:r>
            <a:br>
              <a:rPr lang="en-US" dirty="0"/>
            </a:br>
            <a:endParaRPr lang="en-US" dirty="0"/>
          </a:p>
          <a:p>
            <a:r>
              <a:rPr lang="en-US" dirty="0" err="1"/>
              <a:t>PaaS</a:t>
            </a:r>
            <a:r>
              <a:rPr lang="en-US" dirty="0"/>
              <a:t> provide services</a:t>
            </a:r>
          </a:p>
          <a:p>
            <a:pPr lvl="1"/>
            <a:r>
              <a:rPr lang="en-US" dirty="0"/>
              <a:t>Programming IDE</a:t>
            </a:r>
          </a:p>
          <a:p>
            <a:pPr lvl="2"/>
            <a:r>
              <a:rPr lang="en-US" dirty="0"/>
              <a:t>Programming APIs</a:t>
            </a:r>
          </a:p>
          <a:p>
            <a:pPr lvl="2"/>
            <a:r>
              <a:rPr lang="en-US" dirty="0"/>
              <a:t>Development tools</a:t>
            </a:r>
          </a:p>
          <a:p>
            <a:pPr lvl="1"/>
            <a:r>
              <a:rPr lang="en-US" dirty="0"/>
              <a:t>System Control Interface</a:t>
            </a:r>
          </a:p>
          <a:p>
            <a:pPr lvl="2"/>
            <a:r>
              <a:rPr lang="en-US" dirty="0"/>
              <a:t>Policy based approach</a:t>
            </a:r>
          </a:p>
          <a:p>
            <a:pPr lvl="2"/>
            <a:r>
              <a:rPr lang="en-US" dirty="0"/>
              <a:t>Workflow based approach</a:t>
            </a:r>
          </a:p>
        </p:txBody>
      </p:sp>
      <p:sp>
        <p:nvSpPr>
          <p:cNvPr id="4" name="Date Placeholder 3">
            <a:extLst>
              <a:ext uri="{FF2B5EF4-FFF2-40B4-BE49-F238E27FC236}">
                <a16:creationId xmlns:a16="http://schemas.microsoft.com/office/drawing/2014/main" id="{637ADF88-89AB-0FAD-165C-AE83BE195D55}"/>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084905E2-FB55-D85F-0210-F9FBE980D3F0}"/>
              </a:ext>
            </a:extLst>
          </p:cNvPr>
          <p:cNvSpPr>
            <a:spLocks noGrp="1"/>
          </p:cNvSpPr>
          <p:nvPr>
            <p:ph type="sldNum" sz="quarter" idx="12"/>
          </p:nvPr>
        </p:nvSpPr>
        <p:spPr/>
        <p:txBody>
          <a:bodyPr/>
          <a:lstStyle/>
          <a:p>
            <a:fld id="{B6F15528-21DE-4FAA-801E-634DDDAF4B2B}" type="slidenum">
              <a:rPr lang="en-US" smtClean="0"/>
              <a:pPr/>
              <a:t>105</a:t>
            </a:fld>
            <a:endParaRPr lang="en-US"/>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t>Infrastructure as a Service</a:t>
            </a:r>
          </a:p>
          <a:p>
            <a:r>
              <a:rPr lang="en-US" dirty="0"/>
              <a:t>Platform as a Service</a:t>
            </a:r>
          </a:p>
          <a:p>
            <a:r>
              <a:rPr lang="en-US" dirty="0">
                <a:solidFill>
                  <a:srgbClr val="C00000"/>
                </a:solidFill>
              </a:rPr>
              <a:t>Software as a Service</a:t>
            </a:r>
          </a:p>
        </p:txBody>
      </p:sp>
      <p:sp>
        <p:nvSpPr>
          <p:cNvPr id="4" name="Date Placeholder 3">
            <a:extLst>
              <a:ext uri="{FF2B5EF4-FFF2-40B4-BE49-F238E27FC236}">
                <a16:creationId xmlns:a16="http://schemas.microsoft.com/office/drawing/2014/main" id="{7B9DE69A-0B6E-1D91-68A4-9FB1F40D1F84}"/>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963FC788-82EE-433B-F431-9C3894DCE64F}"/>
              </a:ext>
            </a:extLst>
          </p:cNvPr>
          <p:cNvSpPr>
            <a:spLocks noGrp="1"/>
          </p:cNvSpPr>
          <p:nvPr>
            <p:ph type="sldNum" sz="quarter" idx="12"/>
          </p:nvPr>
        </p:nvSpPr>
        <p:spPr/>
        <p:txBody>
          <a:bodyPr/>
          <a:lstStyle/>
          <a:p>
            <a:fld id="{B6F15528-21DE-4FAA-801E-634DDDAF4B2B}" type="slidenum">
              <a:rPr lang="en-US" smtClean="0"/>
              <a:pPr/>
              <a:t>106</a:t>
            </a:fld>
            <a:endParaRPr lang="en-US"/>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a:xfrm>
            <a:off x="457200" y="1371600"/>
            <a:ext cx="8229600" cy="5257800"/>
          </a:xfrm>
        </p:spPr>
        <p:txBody>
          <a:bodyPr>
            <a:noAutofit/>
          </a:bodyPr>
          <a:lstStyle/>
          <a:p>
            <a:r>
              <a:rPr lang="en-US" dirty="0"/>
              <a:t>Software as a Service - </a:t>
            </a:r>
            <a:r>
              <a:rPr lang="en-US" dirty="0" err="1"/>
              <a:t>SaaS</a:t>
            </a:r>
            <a:endParaRPr lang="en-US" dirty="0"/>
          </a:p>
          <a:p>
            <a:pPr lvl="1"/>
            <a:r>
              <a:rPr lang="en-US" dirty="0"/>
              <a:t>The capability provided to the consumer is to use the provider’s applications running on a cloud infrastructure. The applications are accessible from various client devices through a thin client interface such as a web browser (e.g., web-based email).</a:t>
            </a:r>
          </a:p>
          <a:p>
            <a:pPr lvl="1"/>
            <a:r>
              <a:rPr lang="en-US" dirty="0"/>
              <a:t>The consumer does not manage or control the underlying cloud infrastructure including network, servers, operating systems, storage, or even individual application capabilities, with the possible exception of limited user-specific application configuration settings.</a:t>
            </a:r>
          </a:p>
          <a:p>
            <a:r>
              <a:rPr lang="en-US" dirty="0"/>
              <a:t>Examples :</a:t>
            </a:r>
          </a:p>
          <a:p>
            <a:pPr lvl="1"/>
            <a:r>
              <a:rPr lang="en-US" dirty="0"/>
              <a:t>Google Apps (e.g., Gmail, Google Docs, Google sites, …etc)</a:t>
            </a:r>
          </a:p>
          <a:p>
            <a:pPr lvl="1"/>
            <a:r>
              <a:rPr lang="en-US" dirty="0"/>
              <a:t>SalesForce.com</a:t>
            </a:r>
          </a:p>
          <a:p>
            <a:pPr lvl="1"/>
            <a:r>
              <a:rPr lang="en-US" dirty="0" err="1"/>
              <a:t>EyeOS</a:t>
            </a:r>
            <a:endParaRPr lang="en-US" dirty="0"/>
          </a:p>
          <a:p>
            <a:pPr lvl="1"/>
            <a:r>
              <a:rPr lang="en-US" altLang="zh-TW" dirty="0"/>
              <a:t>… etc</a:t>
            </a:r>
            <a:endParaRPr lang="en-US" dirty="0"/>
          </a:p>
        </p:txBody>
      </p:sp>
      <p:sp>
        <p:nvSpPr>
          <p:cNvPr id="4" name="Date Placeholder 3">
            <a:extLst>
              <a:ext uri="{FF2B5EF4-FFF2-40B4-BE49-F238E27FC236}">
                <a16:creationId xmlns:a16="http://schemas.microsoft.com/office/drawing/2014/main" id="{1970ACE5-3D12-9E79-3B57-15A78D004E3C}"/>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0F33310C-E2E4-C4FB-2CB8-BA773C0E2A76}"/>
              </a:ext>
            </a:extLst>
          </p:cNvPr>
          <p:cNvSpPr>
            <a:spLocks noGrp="1"/>
          </p:cNvSpPr>
          <p:nvPr>
            <p:ph type="sldNum" sz="quarter" idx="12"/>
          </p:nvPr>
        </p:nvSpPr>
        <p:spPr/>
        <p:txBody>
          <a:bodyPr/>
          <a:lstStyle/>
          <a:p>
            <a:fld id="{B6F15528-21DE-4FAA-801E-634DDDAF4B2B}" type="slidenum">
              <a:rPr lang="en-US" smtClean="0"/>
              <a:pPr/>
              <a:t>107</a:t>
            </a:fld>
            <a:endParaRPr lang="en-US"/>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pic>
        <p:nvPicPr>
          <p:cNvPr id="6146" name="Picture 2"/>
          <p:cNvPicPr>
            <a:picLocks noChangeAspect="1" noChangeArrowheads="1"/>
          </p:cNvPicPr>
          <p:nvPr/>
        </p:nvPicPr>
        <p:blipFill>
          <a:blip r:embed="rId2" cstate="print"/>
          <a:srcRect/>
          <a:stretch>
            <a:fillRect/>
          </a:stretch>
        </p:blipFill>
        <p:spPr bwMode="auto">
          <a:xfrm>
            <a:off x="1676400" y="1172977"/>
            <a:ext cx="6553200" cy="5211082"/>
          </a:xfrm>
          <a:prstGeom prst="rect">
            <a:avLst/>
          </a:prstGeom>
          <a:noFill/>
          <a:ln w="9525">
            <a:noFill/>
            <a:miter lim="800000"/>
            <a:headEnd/>
            <a:tailEnd/>
          </a:ln>
          <a:effectLst/>
        </p:spPr>
      </p:pic>
      <p:sp>
        <p:nvSpPr>
          <p:cNvPr id="3" name="Date Placeholder 2">
            <a:extLst>
              <a:ext uri="{FF2B5EF4-FFF2-40B4-BE49-F238E27FC236}">
                <a16:creationId xmlns:a16="http://schemas.microsoft.com/office/drawing/2014/main" id="{565C9FF2-29C2-763C-0A15-3F33F5C500D7}"/>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8D42DDA2-374D-8677-8474-0C05EFC51303}"/>
              </a:ext>
            </a:extLst>
          </p:cNvPr>
          <p:cNvSpPr>
            <a:spLocks noGrp="1"/>
          </p:cNvSpPr>
          <p:nvPr>
            <p:ph type="sldNum" sz="quarter" idx="12"/>
          </p:nvPr>
        </p:nvSpPr>
        <p:spPr/>
        <p:txBody>
          <a:bodyPr/>
          <a:lstStyle/>
          <a:p>
            <a:fld id="{B6F15528-21DE-4FAA-801E-634DDDAF4B2B}" type="slidenum">
              <a:rPr lang="en-US" smtClean="0"/>
              <a:pPr/>
              <a:t>108</a:t>
            </a:fld>
            <a:endParaRPr lang="en-US"/>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a:xfrm>
            <a:off x="457200" y="1143000"/>
            <a:ext cx="8229600" cy="4525963"/>
          </a:xfrm>
        </p:spPr>
        <p:txBody>
          <a:bodyPr/>
          <a:lstStyle/>
          <a:p>
            <a:r>
              <a:rPr lang="en-US" dirty="0"/>
              <a:t>Enabling Technique – </a:t>
            </a:r>
            <a:r>
              <a:rPr lang="en-US" b="1" dirty="0"/>
              <a:t>Web Service</a:t>
            </a:r>
          </a:p>
          <a:p>
            <a:pPr lvl="1"/>
            <a:r>
              <a:rPr lang="en-US" dirty="0"/>
              <a:t>Web 2.0 is the trend of using the full potential of the web</a:t>
            </a:r>
          </a:p>
          <a:p>
            <a:pPr lvl="2"/>
            <a:r>
              <a:rPr lang="en-US" dirty="0"/>
              <a:t>Viewing the Internet as a computing platform</a:t>
            </a:r>
          </a:p>
          <a:p>
            <a:pPr lvl="2"/>
            <a:r>
              <a:rPr lang="en-US" dirty="0"/>
              <a:t>Running interactive applications through a web browser</a:t>
            </a:r>
          </a:p>
          <a:p>
            <a:pPr lvl="2"/>
            <a:r>
              <a:rPr lang="en-US" dirty="0"/>
              <a:t>Leveraging interconnectivity and mobility of devices</a:t>
            </a:r>
          </a:p>
          <a:p>
            <a:pPr lvl="2"/>
            <a:r>
              <a:rPr lang="en-US" dirty="0"/>
              <a:t>Enhanced effectiveness with greater human participation</a:t>
            </a:r>
          </a:p>
          <a:p>
            <a:r>
              <a:rPr lang="en-US" dirty="0"/>
              <a:t>Properties provided by Internet :</a:t>
            </a:r>
          </a:p>
          <a:p>
            <a:pPr lvl="1"/>
            <a:r>
              <a:rPr lang="en-US" dirty="0"/>
              <a:t>Accessibility and Portability</a:t>
            </a:r>
          </a:p>
          <a:p>
            <a:pPr lvl="1"/>
            <a:endParaRPr lang="en-US" dirty="0"/>
          </a:p>
        </p:txBody>
      </p:sp>
      <p:pic>
        <p:nvPicPr>
          <p:cNvPr id="7170" name="Picture 2"/>
          <p:cNvPicPr>
            <a:picLocks noChangeAspect="1" noChangeArrowheads="1"/>
          </p:cNvPicPr>
          <p:nvPr/>
        </p:nvPicPr>
        <p:blipFill>
          <a:blip r:embed="rId2" cstate="print"/>
          <a:srcRect/>
          <a:stretch>
            <a:fillRect/>
          </a:stretch>
        </p:blipFill>
        <p:spPr bwMode="auto">
          <a:xfrm>
            <a:off x="4367784" y="3276600"/>
            <a:ext cx="4700016" cy="3527779"/>
          </a:xfrm>
          <a:prstGeom prst="rect">
            <a:avLst/>
          </a:prstGeom>
          <a:noFill/>
          <a:ln w="9525">
            <a:noFill/>
            <a:miter lim="800000"/>
            <a:headEnd/>
            <a:tailEnd/>
          </a:ln>
          <a:effectLst/>
        </p:spPr>
      </p:pic>
      <p:sp>
        <p:nvSpPr>
          <p:cNvPr id="4" name="Date Placeholder 3">
            <a:extLst>
              <a:ext uri="{FF2B5EF4-FFF2-40B4-BE49-F238E27FC236}">
                <a16:creationId xmlns:a16="http://schemas.microsoft.com/office/drawing/2014/main" id="{D3353151-553B-C7EB-7B3E-05514C799BB0}"/>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6CFB0B10-C034-8866-08F0-F2CA86DE7635}"/>
              </a:ext>
            </a:extLst>
          </p:cNvPr>
          <p:cNvSpPr>
            <a:spLocks noGrp="1"/>
          </p:cNvSpPr>
          <p:nvPr>
            <p:ph type="sldNum" sz="quarter" idx="12"/>
          </p:nvPr>
        </p:nvSpPr>
        <p:spPr/>
        <p:txBody>
          <a:bodyPr/>
          <a:lstStyle/>
          <a:p>
            <a:fld id="{B6F15528-21DE-4FAA-801E-634DDDAF4B2B}" type="slidenum">
              <a:rPr lang="en-US" smtClean="0"/>
              <a:pPr/>
              <a:t>109</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Cloud computing ?</a:t>
            </a:r>
          </a:p>
        </p:txBody>
      </p:sp>
      <p:sp>
        <p:nvSpPr>
          <p:cNvPr id="3" name="Text Placeholder 2"/>
          <p:cNvSpPr>
            <a:spLocks noGrp="1"/>
          </p:cNvSpPr>
          <p:nvPr>
            <p:ph type="body" idx="1"/>
          </p:nvPr>
        </p:nvSpPr>
        <p:spPr/>
        <p:txBody>
          <a:bodyPr/>
          <a:lstStyle/>
          <a:p>
            <a:r>
              <a:rPr lang="en-US" dirty="0">
                <a:solidFill>
                  <a:srgbClr val="C00000"/>
                </a:solidFill>
              </a:rPr>
              <a:t>Properties and characteristics</a:t>
            </a:r>
          </a:p>
        </p:txBody>
      </p:sp>
      <p:pic>
        <p:nvPicPr>
          <p:cNvPr id="4" name="Picture 7" descr="http://www.ipadrblog.com/BlindMenandElephant.jpg"/>
          <p:cNvPicPr>
            <a:picLocks noChangeAspect="1" noChangeArrowheads="1"/>
          </p:cNvPicPr>
          <p:nvPr/>
        </p:nvPicPr>
        <p:blipFill>
          <a:blip r:embed="rId2" cstate="print"/>
          <a:srcRect/>
          <a:stretch>
            <a:fillRect/>
          </a:stretch>
        </p:blipFill>
        <p:spPr bwMode="auto">
          <a:xfrm>
            <a:off x="4204193" y="796370"/>
            <a:ext cx="4866853" cy="3394630"/>
          </a:xfrm>
          <a:prstGeom prst="rect">
            <a:avLst/>
          </a:prstGeom>
          <a:noFill/>
        </p:spPr>
      </p:pic>
      <p:pic>
        <p:nvPicPr>
          <p:cNvPr id="5" name="Picture 8" descr="C:\Users\Andy\AppData\Local\Microsoft\Windows\Temporary Internet Files\Content.IE5\OQIHRKSF\MCj04418090000[1].png"/>
          <p:cNvPicPr>
            <a:picLocks noChangeAspect="1" noChangeArrowheads="1"/>
          </p:cNvPicPr>
          <p:nvPr/>
        </p:nvPicPr>
        <p:blipFill>
          <a:blip r:embed="rId3" cstate="print"/>
          <a:srcRect t="19444" b="22222"/>
          <a:stretch>
            <a:fillRect/>
          </a:stretch>
        </p:blipFill>
        <p:spPr bwMode="auto">
          <a:xfrm>
            <a:off x="2362200" y="409111"/>
            <a:ext cx="2743200" cy="1600200"/>
          </a:xfrm>
          <a:prstGeom prst="rect">
            <a:avLst/>
          </a:prstGeom>
          <a:noFill/>
        </p:spPr>
      </p:pic>
      <p:sp>
        <p:nvSpPr>
          <p:cNvPr id="6" name="Date Placeholder 5">
            <a:extLst>
              <a:ext uri="{FF2B5EF4-FFF2-40B4-BE49-F238E27FC236}">
                <a16:creationId xmlns:a16="http://schemas.microsoft.com/office/drawing/2014/main" id="{6970587B-18C9-7DBF-4F10-0487C9238B5D}"/>
              </a:ext>
            </a:extLst>
          </p:cNvPr>
          <p:cNvSpPr>
            <a:spLocks noGrp="1"/>
          </p:cNvSpPr>
          <p:nvPr>
            <p:ph type="dt" sz="half" idx="10"/>
          </p:nvPr>
        </p:nvSpPr>
        <p:spPr/>
        <p:txBody>
          <a:bodyPr/>
          <a:lstStyle/>
          <a:p>
            <a:r>
              <a:rPr lang="en-US"/>
              <a:t>Clouds Computing</a:t>
            </a:r>
          </a:p>
        </p:txBody>
      </p:sp>
      <p:sp>
        <p:nvSpPr>
          <p:cNvPr id="7" name="Slide Number Placeholder 6">
            <a:extLst>
              <a:ext uri="{FF2B5EF4-FFF2-40B4-BE49-F238E27FC236}">
                <a16:creationId xmlns:a16="http://schemas.microsoft.com/office/drawing/2014/main" id="{848294F8-A53F-EF6A-AC6F-DF4CF6416809}"/>
              </a:ext>
            </a:extLst>
          </p:cNvPr>
          <p:cNvSpPr>
            <a:spLocks noGrp="1"/>
          </p:cNvSpPr>
          <p:nvPr>
            <p:ph type="sldNum" sz="quarter" idx="12"/>
          </p:nvPr>
        </p:nvSpPr>
        <p:spPr/>
        <p:txBody>
          <a:bodyPr/>
          <a:lstStyle/>
          <a:p>
            <a:fld id="{B6F15528-21DE-4FAA-801E-634DDDAF4B2B}" type="slidenum">
              <a:rPr lang="en-US" smtClean="0"/>
              <a:pPr/>
              <a:t>11</a:t>
            </a:fld>
            <a:endParaRPr lang="en-US"/>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p:txBody>
          <a:bodyPr/>
          <a:lstStyle/>
          <a:p>
            <a:r>
              <a:rPr lang="en-US" dirty="0"/>
              <a:t>Provide service – </a:t>
            </a:r>
            <a:r>
              <a:rPr lang="en-US" b="1" dirty="0"/>
              <a:t>Web-based Applications</a:t>
            </a:r>
          </a:p>
          <a:p>
            <a:pPr lvl="1"/>
            <a:r>
              <a:rPr lang="en-US" dirty="0"/>
              <a:t>Conventional applications should translate their access interface onto web-based platform.</a:t>
            </a:r>
          </a:p>
          <a:p>
            <a:pPr lvl="1"/>
            <a:r>
              <a:rPr lang="en-US" dirty="0"/>
              <a:t>Applications in different domains</a:t>
            </a:r>
          </a:p>
          <a:p>
            <a:pPr lvl="2"/>
            <a:r>
              <a:rPr lang="en-US" b="1" i="1" dirty="0"/>
              <a:t>General Applications </a:t>
            </a:r>
            <a:r>
              <a:rPr lang="en-US" dirty="0"/>
              <a:t>– Applications which are designed for general propose, such as </a:t>
            </a:r>
            <a:r>
              <a:rPr lang="en-US" dirty="0">
                <a:solidFill>
                  <a:srgbClr val="C00000"/>
                </a:solidFill>
              </a:rPr>
              <a:t>office suit</a:t>
            </a:r>
            <a:r>
              <a:rPr lang="en-US" dirty="0"/>
              <a:t>, </a:t>
            </a:r>
            <a:r>
              <a:rPr lang="en-US" i="1" dirty="0">
                <a:solidFill>
                  <a:srgbClr val="C00000"/>
                </a:solidFill>
              </a:rPr>
              <a:t>multimedia</a:t>
            </a:r>
            <a:r>
              <a:rPr lang="en-US" dirty="0"/>
              <a:t> and </a:t>
            </a:r>
            <a:r>
              <a:rPr lang="en-US" i="1" dirty="0">
                <a:solidFill>
                  <a:srgbClr val="C00000"/>
                </a:solidFill>
              </a:rPr>
              <a:t>instant message</a:t>
            </a:r>
            <a:r>
              <a:rPr lang="en-US" dirty="0"/>
              <a:t>, …etc.</a:t>
            </a:r>
          </a:p>
          <a:p>
            <a:pPr lvl="2"/>
            <a:r>
              <a:rPr lang="en-US" b="1" i="1" dirty="0"/>
              <a:t>Business Applications </a:t>
            </a:r>
            <a:r>
              <a:rPr lang="en-US" dirty="0"/>
              <a:t>– Application which are designed for business propose, such as </a:t>
            </a:r>
            <a:r>
              <a:rPr lang="en-US" i="1" dirty="0">
                <a:solidFill>
                  <a:srgbClr val="C00000"/>
                </a:solidFill>
              </a:rPr>
              <a:t>ERP</a:t>
            </a:r>
            <a:r>
              <a:rPr lang="en-US" dirty="0"/>
              <a:t>, </a:t>
            </a:r>
            <a:r>
              <a:rPr lang="en-US" i="1" dirty="0">
                <a:solidFill>
                  <a:srgbClr val="C00000"/>
                </a:solidFill>
              </a:rPr>
              <a:t>CRM</a:t>
            </a:r>
            <a:r>
              <a:rPr lang="en-US" dirty="0"/>
              <a:t> and </a:t>
            </a:r>
            <a:r>
              <a:rPr lang="en-US" i="1" dirty="0">
                <a:solidFill>
                  <a:srgbClr val="C00000"/>
                </a:solidFill>
              </a:rPr>
              <a:t>market trading system</a:t>
            </a:r>
            <a:r>
              <a:rPr lang="en-US" dirty="0"/>
              <a:t>, …etc.</a:t>
            </a:r>
          </a:p>
          <a:p>
            <a:pPr lvl="2"/>
            <a:r>
              <a:rPr lang="en-US" b="1" i="1" dirty="0"/>
              <a:t>Scientific Applications </a:t>
            </a:r>
            <a:r>
              <a:rPr lang="en-US" dirty="0"/>
              <a:t>– Application which are designed for scientific propose, such as </a:t>
            </a:r>
            <a:r>
              <a:rPr lang="en-US" i="1" dirty="0">
                <a:solidFill>
                  <a:srgbClr val="C00000"/>
                </a:solidFill>
              </a:rPr>
              <a:t>aerospace simulation </a:t>
            </a:r>
            <a:r>
              <a:rPr lang="en-US" dirty="0"/>
              <a:t>and </a:t>
            </a:r>
            <a:r>
              <a:rPr lang="en-US" i="1" dirty="0">
                <a:solidFill>
                  <a:srgbClr val="C00000"/>
                </a:solidFill>
              </a:rPr>
              <a:t>biochemistry simulation</a:t>
            </a:r>
            <a:r>
              <a:rPr lang="en-US" dirty="0"/>
              <a:t>, …etc.</a:t>
            </a:r>
          </a:p>
          <a:p>
            <a:pPr lvl="2"/>
            <a:r>
              <a:rPr lang="en-US" b="1" i="1" dirty="0"/>
              <a:t>Government Applications</a:t>
            </a:r>
            <a:r>
              <a:rPr lang="en-US" dirty="0"/>
              <a:t> – Applications which are designed for government propose, such as </a:t>
            </a:r>
            <a:r>
              <a:rPr lang="en-US" i="1" dirty="0">
                <a:solidFill>
                  <a:srgbClr val="C00000"/>
                </a:solidFill>
              </a:rPr>
              <a:t>national medical system </a:t>
            </a:r>
            <a:r>
              <a:rPr lang="en-US" dirty="0"/>
              <a:t>and </a:t>
            </a:r>
            <a:r>
              <a:rPr lang="en-US" i="1" dirty="0">
                <a:solidFill>
                  <a:srgbClr val="C00000"/>
                </a:solidFill>
              </a:rPr>
              <a:t>public transportation system service</a:t>
            </a:r>
            <a:r>
              <a:rPr lang="en-US" dirty="0"/>
              <a:t>, …etc.</a:t>
            </a:r>
          </a:p>
        </p:txBody>
      </p:sp>
      <p:sp>
        <p:nvSpPr>
          <p:cNvPr id="4" name="Date Placeholder 3">
            <a:extLst>
              <a:ext uri="{FF2B5EF4-FFF2-40B4-BE49-F238E27FC236}">
                <a16:creationId xmlns:a16="http://schemas.microsoft.com/office/drawing/2014/main" id="{92CCF675-0341-3340-1F74-C8E6502E111F}"/>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1525A467-A7D1-6B5E-D962-72F4C70519FF}"/>
              </a:ext>
            </a:extLst>
          </p:cNvPr>
          <p:cNvSpPr>
            <a:spLocks noGrp="1"/>
          </p:cNvSpPr>
          <p:nvPr>
            <p:ph type="sldNum" sz="quarter" idx="12"/>
          </p:nvPr>
        </p:nvSpPr>
        <p:spPr/>
        <p:txBody>
          <a:bodyPr/>
          <a:lstStyle/>
          <a:p>
            <a:fld id="{B6F15528-21DE-4FAA-801E-634DDDAF4B2B}" type="slidenum">
              <a:rPr lang="en-US" smtClean="0"/>
              <a:pPr/>
              <a:t>110</a:t>
            </a:fld>
            <a:endParaRPr lang="en-US"/>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p:txBody>
          <a:bodyPr/>
          <a:lstStyle/>
          <a:p>
            <a:r>
              <a:rPr lang="en-US" dirty="0"/>
              <a:t>Provide service – </a:t>
            </a:r>
            <a:r>
              <a:rPr lang="en-US" b="1" dirty="0"/>
              <a:t>Web Portal</a:t>
            </a:r>
          </a:p>
          <a:p>
            <a:pPr lvl="1"/>
            <a:r>
              <a:rPr lang="en-US" dirty="0"/>
              <a:t>Apart from the standard search engine feature, web portals offer other services such as e-mail, news, stock prices, information, databases and entertainment.</a:t>
            </a:r>
          </a:p>
          <a:p>
            <a:pPr lvl="1"/>
            <a:r>
              <a:rPr lang="en-US" dirty="0"/>
              <a:t>Portals provide a way for enterprises to provide a consistent look and feel with access control and procedures for multiple applications and databases, which otherwise would have been different entities altogether.</a:t>
            </a:r>
          </a:p>
          <a:p>
            <a:pPr lvl="1"/>
            <a:r>
              <a:rPr lang="en-US" dirty="0"/>
              <a:t>Some examples :</a:t>
            </a:r>
          </a:p>
          <a:p>
            <a:pPr lvl="2"/>
            <a:r>
              <a:rPr lang="en-US" dirty="0" err="1"/>
              <a:t>iGoogle</a:t>
            </a:r>
            <a:endParaRPr lang="en-US" dirty="0"/>
          </a:p>
          <a:p>
            <a:pPr lvl="2"/>
            <a:r>
              <a:rPr lang="en-US" dirty="0"/>
              <a:t>MSNBC</a:t>
            </a:r>
          </a:p>
          <a:p>
            <a:pPr lvl="2"/>
            <a:r>
              <a:rPr lang="en-US" dirty="0" err="1"/>
              <a:t>Netvibes</a:t>
            </a:r>
            <a:endParaRPr lang="en-US" dirty="0"/>
          </a:p>
          <a:p>
            <a:pPr lvl="2"/>
            <a:r>
              <a:rPr lang="en-US" dirty="0"/>
              <a:t>Yahoo!</a:t>
            </a:r>
          </a:p>
        </p:txBody>
      </p:sp>
      <p:sp>
        <p:nvSpPr>
          <p:cNvPr id="4" name="Date Placeholder 3">
            <a:extLst>
              <a:ext uri="{FF2B5EF4-FFF2-40B4-BE49-F238E27FC236}">
                <a16:creationId xmlns:a16="http://schemas.microsoft.com/office/drawing/2014/main" id="{2D440197-383D-470F-9A33-87452792A5BA}"/>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AE5A9824-F2E0-7AB5-8CCC-00F8018C72C6}"/>
              </a:ext>
            </a:extLst>
          </p:cNvPr>
          <p:cNvSpPr>
            <a:spLocks noGrp="1"/>
          </p:cNvSpPr>
          <p:nvPr>
            <p:ph type="sldNum" sz="quarter" idx="12"/>
          </p:nvPr>
        </p:nvSpPr>
        <p:spPr/>
        <p:txBody>
          <a:bodyPr/>
          <a:lstStyle/>
          <a:p>
            <a:fld id="{B6F15528-21DE-4FAA-801E-634DDDAF4B2B}" type="slidenum">
              <a:rPr lang="en-US" smtClean="0"/>
              <a:pPr/>
              <a:t>111</a:t>
            </a:fld>
            <a:endParaRPr lang="en-US"/>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SaaS</a:t>
            </a:r>
            <a:r>
              <a:rPr lang="en-US" dirty="0"/>
              <a:t> - Summary</a:t>
            </a:r>
          </a:p>
        </p:txBody>
      </p:sp>
      <p:sp>
        <p:nvSpPr>
          <p:cNvPr id="3" name="Content Placeholder 2"/>
          <p:cNvSpPr>
            <a:spLocks noGrp="1"/>
          </p:cNvSpPr>
          <p:nvPr>
            <p:ph idx="1"/>
          </p:nvPr>
        </p:nvSpPr>
        <p:spPr/>
        <p:txBody>
          <a:bodyPr>
            <a:normAutofit/>
          </a:bodyPr>
          <a:lstStyle/>
          <a:p>
            <a:r>
              <a:rPr lang="en-US" sz="2000" b="1" dirty="0" err="1"/>
              <a:t>SaaS</a:t>
            </a:r>
            <a:r>
              <a:rPr lang="en-US" sz="2000" b="1" dirty="0"/>
              <a:t> is the finished applications that you rent and customize.</a:t>
            </a:r>
            <a:br>
              <a:rPr lang="en-US" sz="2000" b="1" dirty="0"/>
            </a:br>
            <a:endParaRPr lang="en-US" sz="2000" b="1" dirty="0"/>
          </a:p>
          <a:p>
            <a:r>
              <a:rPr lang="en-US" dirty="0" err="1"/>
              <a:t>SaaS</a:t>
            </a:r>
            <a:r>
              <a:rPr lang="en-US" dirty="0"/>
              <a:t> enabling technique</a:t>
            </a:r>
          </a:p>
          <a:p>
            <a:pPr lvl="1"/>
            <a:r>
              <a:rPr lang="en-US" dirty="0"/>
              <a:t>Web Service</a:t>
            </a:r>
            <a:br>
              <a:rPr lang="en-US" dirty="0"/>
            </a:br>
            <a:endParaRPr lang="en-US" dirty="0"/>
          </a:p>
          <a:p>
            <a:r>
              <a:rPr lang="en-US" dirty="0" err="1"/>
              <a:t>SaaS</a:t>
            </a:r>
            <a:r>
              <a:rPr lang="en-US" dirty="0"/>
              <a:t> provide services</a:t>
            </a:r>
          </a:p>
          <a:p>
            <a:pPr lvl="1"/>
            <a:r>
              <a:rPr lang="en-US" dirty="0"/>
              <a:t>Web-based Applications</a:t>
            </a:r>
          </a:p>
          <a:p>
            <a:pPr lvl="2"/>
            <a:r>
              <a:rPr lang="en-US" dirty="0"/>
              <a:t>General applications</a:t>
            </a:r>
          </a:p>
          <a:p>
            <a:pPr lvl="2"/>
            <a:r>
              <a:rPr lang="en-US" dirty="0"/>
              <a:t>Business applications</a:t>
            </a:r>
          </a:p>
          <a:p>
            <a:pPr lvl="2"/>
            <a:r>
              <a:rPr lang="en-US" dirty="0"/>
              <a:t>Scientific applications</a:t>
            </a:r>
          </a:p>
          <a:p>
            <a:pPr lvl="2"/>
            <a:r>
              <a:rPr lang="en-US" dirty="0"/>
              <a:t>Government applications</a:t>
            </a:r>
          </a:p>
          <a:p>
            <a:pPr lvl="1"/>
            <a:r>
              <a:rPr lang="en-US" dirty="0"/>
              <a:t>Web Portal</a:t>
            </a:r>
          </a:p>
        </p:txBody>
      </p:sp>
      <p:sp>
        <p:nvSpPr>
          <p:cNvPr id="4" name="Date Placeholder 3">
            <a:extLst>
              <a:ext uri="{FF2B5EF4-FFF2-40B4-BE49-F238E27FC236}">
                <a16:creationId xmlns:a16="http://schemas.microsoft.com/office/drawing/2014/main" id="{49F2252A-587E-0BF3-F713-10A94E1D6F96}"/>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D89D047D-0B08-F1A9-1578-24F5E6FA573E}"/>
              </a:ext>
            </a:extLst>
          </p:cNvPr>
          <p:cNvSpPr>
            <a:spLocks noGrp="1"/>
          </p:cNvSpPr>
          <p:nvPr>
            <p:ph type="sldNum" sz="quarter" idx="12"/>
          </p:nvPr>
        </p:nvSpPr>
        <p:spPr/>
        <p:txBody>
          <a:bodyPr/>
          <a:lstStyle/>
          <a:p>
            <a:fld id="{B6F15528-21DE-4FAA-801E-634DDDAF4B2B}" type="slidenum">
              <a:rPr lang="en-US" smtClean="0"/>
              <a:pPr/>
              <a:t>112</a:t>
            </a:fld>
            <a:endParaRPr lang="en-US"/>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Deployment models</a:t>
            </a:r>
          </a:p>
        </p:txBody>
      </p:sp>
      <p:sp>
        <p:nvSpPr>
          <p:cNvPr id="3" name="Text Placeholder 2"/>
          <p:cNvSpPr>
            <a:spLocks noGrp="1"/>
          </p:cNvSpPr>
          <p:nvPr>
            <p:ph type="body" idx="1"/>
          </p:nvPr>
        </p:nvSpPr>
        <p:spPr/>
        <p:txBody>
          <a:bodyPr/>
          <a:lstStyle/>
          <a:p>
            <a:r>
              <a:rPr lang="en-US" dirty="0">
                <a:solidFill>
                  <a:srgbClr val="C00000"/>
                </a:solidFill>
              </a:rPr>
              <a:t>How to deploy a cloud system ?</a:t>
            </a:r>
          </a:p>
        </p:txBody>
      </p:sp>
      <p:pic>
        <p:nvPicPr>
          <p:cNvPr id="4" name="Picture 6" descr="C:\Users\Andy\AppData\Local\Microsoft\Windows\Temporary Internet Files\Content.IE5\OHTRCXWF\MPj04308910000[1].jpg"/>
          <p:cNvPicPr>
            <a:picLocks noChangeAspect="1" noChangeArrowheads="1"/>
          </p:cNvPicPr>
          <p:nvPr/>
        </p:nvPicPr>
        <p:blipFill>
          <a:blip r:embed="rId2" cstate="print"/>
          <a:srcRect/>
          <a:stretch>
            <a:fillRect/>
          </a:stretch>
        </p:blipFill>
        <p:spPr bwMode="auto">
          <a:xfrm>
            <a:off x="5729957" y="228600"/>
            <a:ext cx="3185442" cy="4343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Date Placeholder 4">
            <a:extLst>
              <a:ext uri="{FF2B5EF4-FFF2-40B4-BE49-F238E27FC236}">
                <a16:creationId xmlns:a16="http://schemas.microsoft.com/office/drawing/2014/main" id="{D2C82BA9-FD70-AA63-9AC5-38A536201F0A}"/>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511CDB3A-0A60-52F0-56AD-36940B37AB72}"/>
              </a:ext>
            </a:extLst>
          </p:cNvPr>
          <p:cNvSpPr>
            <a:spLocks noGrp="1"/>
          </p:cNvSpPr>
          <p:nvPr>
            <p:ph type="sldNum" sz="quarter" idx="12"/>
          </p:nvPr>
        </p:nvSpPr>
        <p:spPr/>
        <p:txBody>
          <a:bodyPr/>
          <a:lstStyle/>
          <a:p>
            <a:fld id="{B6F15528-21DE-4FAA-801E-634DDDAF4B2B}" type="slidenum">
              <a:rPr lang="en-US" smtClean="0"/>
              <a:pPr/>
              <a:t>113</a:t>
            </a:fld>
            <a:endParaRPr lang="en-US"/>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Deployment Model</a:t>
            </a:r>
          </a:p>
        </p:txBody>
      </p:sp>
      <p:sp>
        <p:nvSpPr>
          <p:cNvPr id="3" name="Content Placeholder 2"/>
          <p:cNvSpPr>
            <a:spLocks noGrp="1"/>
          </p:cNvSpPr>
          <p:nvPr>
            <p:ph idx="1"/>
          </p:nvPr>
        </p:nvSpPr>
        <p:spPr/>
        <p:txBody>
          <a:bodyPr/>
          <a:lstStyle/>
          <a:p>
            <a:r>
              <a:rPr lang="en-US" dirty="0"/>
              <a:t>There are four primary cloud deployment models :</a:t>
            </a:r>
          </a:p>
          <a:p>
            <a:pPr lvl="1"/>
            <a:r>
              <a:rPr lang="en-US" dirty="0"/>
              <a:t>Public Cloud</a:t>
            </a:r>
          </a:p>
          <a:p>
            <a:pPr lvl="1"/>
            <a:r>
              <a:rPr lang="en-US" dirty="0"/>
              <a:t>Private Cloud</a:t>
            </a:r>
          </a:p>
          <a:p>
            <a:pPr lvl="1"/>
            <a:r>
              <a:rPr lang="en-US" dirty="0"/>
              <a:t>Community Cloud</a:t>
            </a:r>
          </a:p>
          <a:p>
            <a:pPr lvl="1"/>
            <a:r>
              <a:rPr lang="en-US" dirty="0"/>
              <a:t>Hybrid Cloud</a:t>
            </a:r>
            <a:br>
              <a:rPr lang="en-US" dirty="0"/>
            </a:br>
            <a:endParaRPr lang="en-US" dirty="0"/>
          </a:p>
          <a:p>
            <a:r>
              <a:rPr lang="en-US" dirty="0"/>
              <a:t>Each can exhibit the previously discussed characteristics; their differences lie primarily in the scope and access of published cloud services, as they are made available to service consumers.</a:t>
            </a:r>
          </a:p>
        </p:txBody>
      </p:sp>
      <p:sp>
        <p:nvSpPr>
          <p:cNvPr id="4" name="Date Placeholder 3">
            <a:extLst>
              <a:ext uri="{FF2B5EF4-FFF2-40B4-BE49-F238E27FC236}">
                <a16:creationId xmlns:a16="http://schemas.microsoft.com/office/drawing/2014/main" id="{72B24C0F-D613-F17E-4EAE-F9C0575FDE68}"/>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A29508C1-2841-28DB-B0CE-9E14B19D7E3F}"/>
              </a:ext>
            </a:extLst>
          </p:cNvPr>
          <p:cNvSpPr>
            <a:spLocks noGrp="1"/>
          </p:cNvSpPr>
          <p:nvPr>
            <p:ph type="sldNum" sz="quarter" idx="12"/>
          </p:nvPr>
        </p:nvSpPr>
        <p:spPr/>
        <p:txBody>
          <a:bodyPr/>
          <a:lstStyle/>
          <a:p>
            <a:fld id="{B6F15528-21DE-4FAA-801E-634DDDAF4B2B}" type="slidenum">
              <a:rPr lang="en-US" smtClean="0"/>
              <a:pPr/>
              <a:t>114</a:t>
            </a:fld>
            <a:endParaRPr lang="en-US"/>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 Cloud</a:t>
            </a:r>
          </a:p>
        </p:txBody>
      </p:sp>
      <p:sp>
        <p:nvSpPr>
          <p:cNvPr id="3" name="Content Placeholder 2"/>
          <p:cNvSpPr>
            <a:spLocks noGrp="1"/>
          </p:cNvSpPr>
          <p:nvPr>
            <p:ph idx="1"/>
          </p:nvPr>
        </p:nvSpPr>
        <p:spPr>
          <a:xfrm>
            <a:off x="468745" y="1119909"/>
            <a:ext cx="8382000" cy="4525963"/>
          </a:xfrm>
        </p:spPr>
        <p:txBody>
          <a:bodyPr/>
          <a:lstStyle/>
          <a:p>
            <a:r>
              <a:rPr lang="en-US" dirty="0"/>
              <a:t>Public cloud definition</a:t>
            </a:r>
          </a:p>
          <a:p>
            <a:pPr lvl="1"/>
            <a:r>
              <a:rPr lang="en-US" dirty="0"/>
              <a:t>The cloud infrastructure is made available to the general public or a large industry group and is owned by an organization selling cloud services.</a:t>
            </a:r>
          </a:p>
          <a:p>
            <a:pPr lvl="1"/>
            <a:r>
              <a:rPr lang="en-US" dirty="0"/>
              <a:t>Also known as external cloud or multi-tenant cloud, this model essentially represents a cloud environment that is openly accessible.</a:t>
            </a:r>
          </a:p>
          <a:p>
            <a:pPr lvl="1"/>
            <a:r>
              <a:rPr lang="en-US" dirty="0"/>
              <a:t>Basic characteristics :</a:t>
            </a:r>
          </a:p>
          <a:p>
            <a:pPr lvl="2"/>
            <a:r>
              <a:rPr lang="en-US" dirty="0"/>
              <a:t>Homogeneous infrastructure</a:t>
            </a:r>
          </a:p>
          <a:p>
            <a:pPr lvl="2"/>
            <a:r>
              <a:rPr lang="en-US" dirty="0"/>
              <a:t>Common policies</a:t>
            </a:r>
          </a:p>
          <a:p>
            <a:pPr lvl="2"/>
            <a:r>
              <a:rPr lang="en-US" dirty="0"/>
              <a:t>Shared resources and multi-tenant</a:t>
            </a:r>
          </a:p>
          <a:p>
            <a:pPr lvl="2"/>
            <a:r>
              <a:rPr lang="en-US" dirty="0"/>
              <a:t>Leased or rented infrastructure</a:t>
            </a:r>
          </a:p>
          <a:p>
            <a:pPr lvl="2"/>
            <a:r>
              <a:rPr lang="en-US" dirty="0"/>
              <a:t>Economies of scale</a:t>
            </a:r>
          </a:p>
        </p:txBody>
      </p:sp>
      <p:pic>
        <p:nvPicPr>
          <p:cNvPr id="1026" name="Picture 2"/>
          <p:cNvPicPr>
            <a:picLocks noChangeAspect="1" noChangeArrowheads="1"/>
          </p:cNvPicPr>
          <p:nvPr/>
        </p:nvPicPr>
        <p:blipFill>
          <a:blip r:embed="rId2" cstate="print"/>
          <a:srcRect/>
          <a:stretch>
            <a:fillRect/>
          </a:stretch>
        </p:blipFill>
        <p:spPr bwMode="auto">
          <a:xfrm>
            <a:off x="5715638" y="3329709"/>
            <a:ext cx="3039503" cy="2895600"/>
          </a:xfrm>
          <a:prstGeom prst="rect">
            <a:avLst/>
          </a:prstGeom>
          <a:noFill/>
          <a:ln w="9525">
            <a:noFill/>
            <a:miter lim="800000"/>
            <a:headEnd/>
            <a:tailEnd/>
          </a:ln>
        </p:spPr>
      </p:pic>
      <p:sp>
        <p:nvSpPr>
          <p:cNvPr id="4" name="Date Placeholder 3">
            <a:extLst>
              <a:ext uri="{FF2B5EF4-FFF2-40B4-BE49-F238E27FC236}">
                <a16:creationId xmlns:a16="http://schemas.microsoft.com/office/drawing/2014/main" id="{3695B0C0-E3F5-CA91-FE25-7E2BB670258C}"/>
              </a:ext>
            </a:extLst>
          </p:cNvPr>
          <p:cNvSpPr>
            <a:spLocks noGrp="1"/>
          </p:cNvSpPr>
          <p:nvPr>
            <p:ph type="dt" sz="half" idx="10"/>
          </p:nvPr>
        </p:nvSpPr>
        <p:spPr>
          <a:xfrm>
            <a:off x="468745" y="5876059"/>
            <a:ext cx="2133600" cy="365125"/>
          </a:xfrm>
        </p:spPr>
        <p:txBody>
          <a:bodyPr/>
          <a:lstStyle/>
          <a:p>
            <a:r>
              <a:rPr lang="en-US"/>
              <a:t>Clouds Computing</a:t>
            </a:r>
          </a:p>
        </p:txBody>
      </p:sp>
      <p:sp>
        <p:nvSpPr>
          <p:cNvPr id="5" name="Slide Number Placeholder 4">
            <a:extLst>
              <a:ext uri="{FF2B5EF4-FFF2-40B4-BE49-F238E27FC236}">
                <a16:creationId xmlns:a16="http://schemas.microsoft.com/office/drawing/2014/main" id="{C3E5C330-E2D9-CC73-0E29-17D6B3DF546D}"/>
              </a:ext>
            </a:extLst>
          </p:cNvPr>
          <p:cNvSpPr>
            <a:spLocks noGrp="1"/>
          </p:cNvSpPr>
          <p:nvPr>
            <p:ph type="sldNum" sz="quarter" idx="12"/>
          </p:nvPr>
        </p:nvSpPr>
        <p:spPr>
          <a:xfrm>
            <a:off x="6564745" y="5876059"/>
            <a:ext cx="2133600" cy="365125"/>
          </a:xfrm>
        </p:spPr>
        <p:txBody>
          <a:bodyPr/>
          <a:lstStyle/>
          <a:p>
            <a:fld id="{B6F15528-21DE-4FAA-801E-634DDDAF4B2B}" type="slidenum">
              <a:rPr lang="en-US" smtClean="0"/>
              <a:pPr/>
              <a:t>115</a:t>
            </a:fld>
            <a:endParaRPr lang="en-US"/>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Private Cloud</a:t>
            </a:r>
          </a:p>
        </p:txBody>
      </p:sp>
      <p:sp>
        <p:nvSpPr>
          <p:cNvPr id="3" name="Content Placeholder 2"/>
          <p:cNvSpPr>
            <a:spLocks noGrp="1"/>
          </p:cNvSpPr>
          <p:nvPr>
            <p:ph idx="1"/>
          </p:nvPr>
        </p:nvSpPr>
        <p:spPr>
          <a:xfrm>
            <a:off x="457200" y="1143000"/>
            <a:ext cx="8229600" cy="4800600"/>
          </a:xfrm>
        </p:spPr>
        <p:txBody>
          <a:bodyPr>
            <a:noAutofit/>
          </a:bodyPr>
          <a:lstStyle/>
          <a:p>
            <a:r>
              <a:rPr lang="en-US" dirty="0"/>
              <a:t>Private cloud definition</a:t>
            </a:r>
          </a:p>
          <a:p>
            <a:pPr lvl="1"/>
            <a:r>
              <a:rPr lang="en-US" dirty="0"/>
              <a:t>The cloud infrastructure is operated solely for an organization. It may be managed by the organization or a third party and may exist on premise or off premise.</a:t>
            </a:r>
          </a:p>
          <a:p>
            <a:pPr lvl="1"/>
            <a:r>
              <a:rPr lang="en-US" dirty="0"/>
              <a:t>Also referred to as internal cloud or on-premise cloud, a private cloud intentionally limits access to its resources to service consumers that belong to the same organization that owns the cloud.</a:t>
            </a:r>
          </a:p>
          <a:p>
            <a:pPr lvl="1"/>
            <a:r>
              <a:rPr lang="en-US" dirty="0"/>
              <a:t>Basic characteristics :</a:t>
            </a:r>
          </a:p>
          <a:p>
            <a:pPr lvl="2"/>
            <a:r>
              <a:rPr lang="en-US" dirty="0"/>
              <a:t>Heterogeneous infrastructure</a:t>
            </a:r>
          </a:p>
          <a:p>
            <a:pPr lvl="2"/>
            <a:r>
              <a:rPr lang="en-US" dirty="0"/>
              <a:t>Customized and tailored policies</a:t>
            </a:r>
          </a:p>
          <a:p>
            <a:pPr lvl="2"/>
            <a:r>
              <a:rPr lang="en-US" dirty="0"/>
              <a:t>Dedicated resources</a:t>
            </a:r>
          </a:p>
          <a:p>
            <a:pPr lvl="2"/>
            <a:r>
              <a:rPr lang="en-US" dirty="0"/>
              <a:t>In-house infrastructure</a:t>
            </a:r>
          </a:p>
          <a:p>
            <a:pPr lvl="2"/>
            <a:r>
              <a:rPr lang="en-US" dirty="0"/>
              <a:t>End-to-end control </a:t>
            </a:r>
          </a:p>
        </p:txBody>
      </p:sp>
      <p:pic>
        <p:nvPicPr>
          <p:cNvPr id="2050" name="Picture 2"/>
          <p:cNvPicPr>
            <a:picLocks noChangeAspect="1" noChangeArrowheads="1"/>
          </p:cNvPicPr>
          <p:nvPr/>
        </p:nvPicPr>
        <p:blipFill>
          <a:blip r:embed="rId2" cstate="print"/>
          <a:srcRect/>
          <a:stretch>
            <a:fillRect/>
          </a:stretch>
        </p:blipFill>
        <p:spPr bwMode="auto">
          <a:xfrm>
            <a:off x="5410200" y="3652104"/>
            <a:ext cx="3120776" cy="2886808"/>
          </a:xfrm>
          <a:prstGeom prst="rect">
            <a:avLst/>
          </a:prstGeom>
          <a:noFill/>
          <a:ln w="9525">
            <a:noFill/>
            <a:miter lim="800000"/>
            <a:headEnd/>
            <a:tailEnd/>
          </a:ln>
        </p:spPr>
      </p:pic>
      <p:sp>
        <p:nvSpPr>
          <p:cNvPr id="4" name="Date Placeholder 3">
            <a:extLst>
              <a:ext uri="{FF2B5EF4-FFF2-40B4-BE49-F238E27FC236}">
                <a16:creationId xmlns:a16="http://schemas.microsoft.com/office/drawing/2014/main" id="{7E032703-CC19-1FB5-D2BF-B8534A055C43}"/>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27BD989-127B-91EB-8D99-CD0C15CCE76D}"/>
              </a:ext>
            </a:extLst>
          </p:cNvPr>
          <p:cNvSpPr>
            <a:spLocks noGrp="1"/>
          </p:cNvSpPr>
          <p:nvPr>
            <p:ph type="sldNum" sz="quarter" idx="12"/>
          </p:nvPr>
        </p:nvSpPr>
        <p:spPr/>
        <p:txBody>
          <a:bodyPr/>
          <a:lstStyle/>
          <a:p>
            <a:fld id="{B6F15528-21DE-4FAA-801E-634DDDAF4B2B}" type="slidenum">
              <a:rPr lang="en-US" smtClean="0"/>
              <a:pPr/>
              <a:t>116</a:t>
            </a:fld>
            <a:endParaRPr lang="en-US"/>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 vs. Private</a:t>
            </a:r>
          </a:p>
        </p:txBody>
      </p:sp>
      <p:sp>
        <p:nvSpPr>
          <p:cNvPr id="3" name="Content Placeholder 2"/>
          <p:cNvSpPr>
            <a:spLocks noGrp="1"/>
          </p:cNvSpPr>
          <p:nvPr>
            <p:ph idx="1"/>
          </p:nvPr>
        </p:nvSpPr>
        <p:spPr>
          <a:xfrm>
            <a:off x="457200" y="1600201"/>
            <a:ext cx="8229600" cy="609600"/>
          </a:xfrm>
        </p:spPr>
        <p:txBody>
          <a:bodyPr/>
          <a:lstStyle/>
          <a:p>
            <a:r>
              <a:rPr lang="en-US" dirty="0"/>
              <a:t>Comparison :</a:t>
            </a:r>
          </a:p>
        </p:txBody>
      </p:sp>
      <p:graphicFrame>
        <p:nvGraphicFramePr>
          <p:cNvPr id="5" name="Table 4"/>
          <p:cNvGraphicFramePr>
            <a:graphicFrameLocks noGrp="1"/>
          </p:cNvGraphicFramePr>
          <p:nvPr/>
        </p:nvGraphicFramePr>
        <p:xfrm>
          <a:off x="990600" y="2575560"/>
          <a:ext cx="7162800" cy="2225040"/>
        </p:xfrm>
        <a:graphic>
          <a:graphicData uri="http://schemas.openxmlformats.org/drawingml/2006/table">
            <a:tbl>
              <a:tblPr firstRow="1" bandRow="1">
                <a:tableStyleId>{7DF18680-E054-41AD-8BC1-D1AEF772440D}</a:tableStyleId>
              </a:tblPr>
              <a:tblGrid>
                <a:gridCol w="1752600">
                  <a:extLst>
                    <a:ext uri="{9D8B030D-6E8A-4147-A177-3AD203B41FA5}">
                      <a16:colId xmlns:a16="http://schemas.microsoft.com/office/drawing/2014/main" val="20000"/>
                    </a:ext>
                  </a:extLst>
                </a:gridCol>
                <a:gridCol w="2667000">
                  <a:extLst>
                    <a:ext uri="{9D8B030D-6E8A-4147-A177-3AD203B41FA5}">
                      <a16:colId xmlns:a16="http://schemas.microsoft.com/office/drawing/2014/main" val="20001"/>
                    </a:ext>
                  </a:extLst>
                </a:gridCol>
                <a:gridCol w="27432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Public Cloud</a:t>
                      </a:r>
                    </a:p>
                  </a:txBody>
                  <a:tcPr/>
                </a:tc>
                <a:tc>
                  <a:txBody>
                    <a:bodyPr/>
                    <a:lstStyle/>
                    <a:p>
                      <a:r>
                        <a:rPr lang="en-US" dirty="0"/>
                        <a:t>Private Cloud</a:t>
                      </a:r>
                    </a:p>
                  </a:txBody>
                  <a:tcPr/>
                </a:tc>
                <a:extLst>
                  <a:ext uri="{0D108BD9-81ED-4DB2-BD59-A6C34878D82A}">
                    <a16:rowId xmlns:a16="http://schemas.microsoft.com/office/drawing/2014/main" val="10000"/>
                  </a:ext>
                </a:extLst>
              </a:tr>
              <a:tr h="370840">
                <a:tc>
                  <a:txBody>
                    <a:bodyPr/>
                    <a:lstStyle/>
                    <a:p>
                      <a:r>
                        <a:rPr lang="en-US" b="1" i="1" dirty="0"/>
                        <a:t>Infrastructure</a:t>
                      </a:r>
                    </a:p>
                  </a:txBody>
                  <a:tcPr anchor="ctr"/>
                </a:tc>
                <a:tc>
                  <a:txBody>
                    <a:bodyPr/>
                    <a:lstStyle/>
                    <a:p>
                      <a:pPr algn="l"/>
                      <a:r>
                        <a:rPr lang="en-US" sz="1800" i="1" kern="1200" dirty="0">
                          <a:solidFill>
                            <a:schemeClr val="tx1"/>
                          </a:solidFill>
                          <a:latin typeface="+mn-lt"/>
                          <a:ea typeface="+mn-ea"/>
                          <a:cs typeface="+mn-cs"/>
                        </a:rPr>
                        <a:t>Homogeneous </a:t>
                      </a:r>
                    </a:p>
                  </a:txBody>
                  <a:tcPr anchor="ctr"/>
                </a:tc>
                <a:tc>
                  <a:txBody>
                    <a:bodyPr/>
                    <a:lstStyle/>
                    <a:p>
                      <a:pPr algn="l"/>
                      <a:r>
                        <a:rPr lang="en-US" sz="1800" i="1" kern="1200" dirty="0">
                          <a:solidFill>
                            <a:schemeClr val="tx1"/>
                          </a:solidFill>
                          <a:latin typeface="+mn-lt"/>
                          <a:ea typeface="+mn-ea"/>
                          <a:cs typeface="+mn-cs"/>
                        </a:rPr>
                        <a:t>Heterogeneous</a:t>
                      </a:r>
                    </a:p>
                  </a:txBody>
                  <a:tcPr anchor="ctr"/>
                </a:tc>
                <a:extLst>
                  <a:ext uri="{0D108BD9-81ED-4DB2-BD59-A6C34878D82A}">
                    <a16:rowId xmlns:a16="http://schemas.microsoft.com/office/drawing/2014/main" val="10001"/>
                  </a:ext>
                </a:extLst>
              </a:tr>
              <a:tr h="370840">
                <a:tc>
                  <a:txBody>
                    <a:bodyPr/>
                    <a:lstStyle/>
                    <a:p>
                      <a:r>
                        <a:rPr lang="en-US" b="1" i="1" dirty="0"/>
                        <a:t>Policy Model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i="1" kern="1200" dirty="0">
                          <a:solidFill>
                            <a:schemeClr val="tx1"/>
                          </a:solidFill>
                          <a:latin typeface="+mn-lt"/>
                          <a:ea typeface="+mn-ea"/>
                          <a:cs typeface="+mn-cs"/>
                        </a:rPr>
                        <a:t>Common defined</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i="1" kern="1200" dirty="0">
                          <a:solidFill>
                            <a:schemeClr val="tx1"/>
                          </a:solidFill>
                          <a:latin typeface="+mn-lt"/>
                          <a:ea typeface="+mn-ea"/>
                          <a:cs typeface="+mn-cs"/>
                        </a:rPr>
                        <a:t>Customized &amp; Tailored </a:t>
                      </a:r>
                    </a:p>
                  </a:txBody>
                  <a:tcPr anchor="ctr"/>
                </a:tc>
                <a:extLst>
                  <a:ext uri="{0D108BD9-81ED-4DB2-BD59-A6C34878D82A}">
                    <a16:rowId xmlns:a16="http://schemas.microsoft.com/office/drawing/2014/main" val="10002"/>
                  </a:ext>
                </a:extLst>
              </a:tr>
              <a:tr h="370840">
                <a:tc>
                  <a:txBody>
                    <a:bodyPr/>
                    <a:lstStyle/>
                    <a:p>
                      <a:r>
                        <a:rPr lang="en-US" b="1" i="1" dirty="0"/>
                        <a:t>Resource Model</a:t>
                      </a:r>
                    </a:p>
                  </a:txBody>
                  <a:tcPr anchor="ctr"/>
                </a:tc>
                <a:tc>
                  <a:txBody>
                    <a:bodyPr/>
                    <a:lstStyle/>
                    <a:p>
                      <a:pPr algn="l"/>
                      <a:r>
                        <a:rPr lang="en-US" sz="1800" i="1" kern="1200" dirty="0">
                          <a:solidFill>
                            <a:schemeClr val="tx1"/>
                          </a:solidFill>
                          <a:latin typeface="+mn-lt"/>
                          <a:ea typeface="+mn-ea"/>
                          <a:cs typeface="+mn-cs"/>
                        </a:rPr>
                        <a:t>Shared &amp; Multi-tenant</a:t>
                      </a:r>
                    </a:p>
                  </a:txBody>
                  <a:tcPr anchor="ctr"/>
                </a:tc>
                <a:tc>
                  <a:txBody>
                    <a:bodyPr/>
                    <a:lstStyle/>
                    <a:p>
                      <a:pPr algn="l"/>
                      <a:r>
                        <a:rPr lang="en-US" sz="1800" i="1" kern="1200" dirty="0">
                          <a:solidFill>
                            <a:schemeClr val="tx1"/>
                          </a:solidFill>
                          <a:latin typeface="+mn-lt"/>
                          <a:ea typeface="+mn-ea"/>
                          <a:cs typeface="+mn-cs"/>
                        </a:rPr>
                        <a:t>Dedicated</a:t>
                      </a:r>
                    </a:p>
                  </a:txBody>
                  <a:tcPr anchor="ctr"/>
                </a:tc>
                <a:extLst>
                  <a:ext uri="{0D108BD9-81ED-4DB2-BD59-A6C34878D82A}">
                    <a16:rowId xmlns:a16="http://schemas.microsoft.com/office/drawing/2014/main" val="10003"/>
                  </a:ext>
                </a:extLst>
              </a:tr>
              <a:tr h="370840">
                <a:tc>
                  <a:txBody>
                    <a:bodyPr/>
                    <a:lstStyle/>
                    <a:p>
                      <a:r>
                        <a:rPr lang="en-US" b="1" i="1" dirty="0"/>
                        <a:t>Cost Model</a:t>
                      </a:r>
                    </a:p>
                  </a:txBody>
                  <a:tcPr anchor="ctr"/>
                </a:tc>
                <a:tc>
                  <a:txBody>
                    <a:bodyPr/>
                    <a:lstStyle/>
                    <a:p>
                      <a:pPr algn="l"/>
                      <a:r>
                        <a:rPr lang="en-US" sz="1800" i="1" kern="1200" dirty="0">
                          <a:solidFill>
                            <a:schemeClr val="tx1"/>
                          </a:solidFill>
                          <a:latin typeface="+mn-lt"/>
                          <a:ea typeface="+mn-ea"/>
                          <a:cs typeface="+mn-cs"/>
                        </a:rPr>
                        <a:t>Operational</a:t>
                      </a:r>
                      <a:r>
                        <a:rPr lang="en-US" sz="1800" i="1" kern="1200" baseline="0" dirty="0">
                          <a:solidFill>
                            <a:schemeClr val="tx1"/>
                          </a:solidFill>
                          <a:latin typeface="+mn-lt"/>
                          <a:ea typeface="+mn-ea"/>
                          <a:cs typeface="+mn-cs"/>
                        </a:rPr>
                        <a:t> expenditure</a:t>
                      </a:r>
                      <a:endParaRPr lang="en-US" sz="1800" i="1" kern="1200" dirty="0">
                        <a:solidFill>
                          <a:schemeClr val="tx1"/>
                        </a:solidFill>
                        <a:latin typeface="+mn-lt"/>
                        <a:ea typeface="+mn-ea"/>
                        <a:cs typeface="+mn-cs"/>
                      </a:endParaRPr>
                    </a:p>
                  </a:txBody>
                  <a:tcPr anchor="ctr"/>
                </a:tc>
                <a:tc>
                  <a:txBody>
                    <a:bodyPr/>
                    <a:lstStyle/>
                    <a:p>
                      <a:pPr algn="l"/>
                      <a:r>
                        <a:rPr lang="en-US" sz="1800" i="1" kern="1200" dirty="0">
                          <a:solidFill>
                            <a:schemeClr val="tx1"/>
                          </a:solidFill>
                          <a:latin typeface="+mn-lt"/>
                          <a:ea typeface="+mn-ea"/>
                          <a:cs typeface="+mn-cs"/>
                        </a:rPr>
                        <a:t>Capital</a:t>
                      </a:r>
                      <a:r>
                        <a:rPr lang="en-US" sz="1800" i="1" kern="1200" baseline="0" dirty="0">
                          <a:solidFill>
                            <a:schemeClr val="tx1"/>
                          </a:solidFill>
                          <a:latin typeface="+mn-lt"/>
                          <a:ea typeface="+mn-ea"/>
                          <a:cs typeface="+mn-cs"/>
                        </a:rPr>
                        <a:t> expenditure</a:t>
                      </a:r>
                      <a:endParaRPr lang="en-US" sz="1800" i="1" kern="1200" dirty="0">
                        <a:solidFill>
                          <a:schemeClr val="tx1"/>
                        </a:solidFill>
                        <a:latin typeface="+mn-lt"/>
                        <a:ea typeface="+mn-ea"/>
                        <a:cs typeface="+mn-cs"/>
                      </a:endParaRPr>
                    </a:p>
                  </a:txBody>
                  <a:tcPr anchor="ctr"/>
                </a:tc>
                <a:extLst>
                  <a:ext uri="{0D108BD9-81ED-4DB2-BD59-A6C34878D82A}">
                    <a16:rowId xmlns:a16="http://schemas.microsoft.com/office/drawing/2014/main" val="10004"/>
                  </a:ext>
                </a:extLst>
              </a:tr>
              <a:tr h="370840">
                <a:tc>
                  <a:txBody>
                    <a:bodyPr/>
                    <a:lstStyle/>
                    <a:p>
                      <a:r>
                        <a:rPr lang="en-US" b="1" i="1" dirty="0"/>
                        <a:t>Economy</a:t>
                      </a:r>
                      <a:r>
                        <a:rPr lang="en-US" b="1" i="1" baseline="0" dirty="0"/>
                        <a:t> Model</a:t>
                      </a:r>
                      <a:endParaRPr lang="en-US" b="1" i="1" dirty="0"/>
                    </a:p>
                  </a:txBody>
                  <a:tcPr anchor="ctr"/>
                </a:tc>
                <a:tc>
                  <a:txBody>
                    <a:bodyPr/>
                    <a:lstStyle/>
                    <a:p>
                      <a:pPr algn="l"/>
                      <a:r>
                        <a:rPr lang="en-US" sz="1800" i="1" kern="1200" dirty="0">
                          <a:solidFill>
                            <a:schemeClr val="tx1"/>
                          </a:solidFill>
                          <a:latin typeface="+mn-lt"/>
                          <a:ea typeface="+mn-ea"/>
                          <a:cs typeface="+mn-cs"/>
                        </a:rPr>
                        <a:t>Large</a:t>
                      </a:r>
                      <a:r>
                        <a:rPr lang="en-US" sz="1800" i="1" kern="1200" baseline="0" dirty="0">
                          <a:solidFill>
                            <a:schemeClr val="tx1"/>
                          </a:solidFill>
                          <a:latin typeface="+mn-lt"/>
                          <a:ea typeface="+mn-ea"/>
                          <a:cs typeface="+mn-cs"/>
                        </a:rPr>
                        <a:t> economy of scale</a:t>
                      </a:r>
                      <a:endParaRPr lang="en-US" sz="1800" i="1" kern="1200" dirty="0">
                        <a:solidFill>
                          <a:schemeClr val="tx1"/>
                        </a:solidFill>
                        <a:latin typeface="+mn-lt"/>
                        <a:ea typeface="+mn-ea"/>
                        <a:cs typeface="+mn-cs"/>
                      </a:endParaRPr>
                    </a:p>
                  </a:txBody>
                  <a:tcPr anchor="ctr"/>
                </a:tc>
                <a:tc>
                  <a:txBody>
                    <a:bodyPr/>
                    <a:lstStyle/>
                    <a:p>
                      <a:pPr algn="l"/>
                      <a:r>
                        <a:rPr lang="en-US" sz="1800" i="1" kern="1200" dirty="0">
                          <a:solidFill>
                            <a:schemeClr val="tx1"/>
                          </a:solidFill>
                          <a:latin typeface="+mn-lt"/>
                          <a:ea typeface="+mn-ea"/>
                          <a:cs typeface="+mn-cs"/>
                        </a:rPr>
                        <a:t>End-to-end</a:t>
                      </a:r>
                      <a:r>
                        <a:rPr lang="en-US" sz="1800" i="1" kern="1200" baseline="0" dirty="0">
                          <a:solidFill>
                            <a:schemeClr val="tx1"/>
                          </a:solidFill>
                          <a:latin typeface="+mn-lt"/>
                          <a:ea typeface="+mn-ea"/>
                          <a:cs typeface="+mn-cs"/>
                        </a:rPr>
                        <a:t> control</a:t>
                      </a:r>
                      <a:endParaRPr lang="en-US" sz="1800" i="1" kern="1200" dirty="0">
                        <a:solidFill>
                          <a:schemeClr val="tx1"/>
                        </a:solidFill>
                        <a:latin typeface="+mn-lt"/>
                        <a:ea typeface="+mn-ea"/>
                        <a:cs typeface="+mn-cs"/>
                      </a:endParaRPr>
                    </a:p>
                  </a:txBody>
                  <a:tcPr anchor="ctr"/>
                </a:tc>
                <a:extLst>
                  <a:ext uri="{0D108BD9-81ED-4DB2-BD59-A6C34878D82A}">
                    <a16:rowId xmlns:a16="http://schemas.microsoft.com/office/drawing/2014/main" val="10005"/>
                  </a:ext>
                </a:extLst>
              </a:tr>
            </a:tbl>
          </a:graphicData>
        </a:graphic>
      </p:graphicFrame>
      <p:sp>
        <p:nvSpPr>
          <p:cNvPr id="4" name="Date Placeholder 3">
            <a:extLst>
              <a:ext uri="{FF2B5EF4-FFF2-40B4-BE49-F238E27FC236}">
                <a16:creationId xmlns:a16="http://schemas.microsoft.com/office/drawing/2014/main" id="{AA4E81B6-047B-305D-EF6A-E2C22295871B}"/>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7BA689ED-1FF0-D0FE-B1DF-9863AE3C6ABF}"/>
              </a:ext>
            </a:extLst>
          </p:cNvPr>
          <p:cNvSpPr>
            <a:spLocks noGrp="1"/>
          </p:cNvSpPr>
          <p:nvPr>
            <p:ph type="sldNum" sz="quarter" idx="12"/>
          </p:nvPr>
        </p:nvSpPr>
        <p:spPr/>
        <p:txBody>
          <a:bodyPr/>
          <a:lstStyle/>
          <a:p>
            <a:fld id="{B6F15528-21DE-4FAA-801E-634DDDAF4B2B}" type="slidenum">
              <a:rPr lang="en-US" smtClean="0"/>
              <a:pPr/>
              <a:t>117</a:t>
            </a:fld>
            <a:endParaRPr lang="en-US"/>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Community Cloud</a:t>
            </a:r>
          </a:p>
        </p:txBody>
      </p:sp>
      <p:sp>
        <p:nvSpPr>
          <p:cNvPr id="3" name="Content Placeholder 2"/>
          <p:cNvSpPr>
            <a:spLocks noGrp="1"/>
          </p:cNvSpPr>
          <p:nvPr>
            <p:ph idx="1"/>
          </p:nvPr>
        </p:nvSpPr>
        <p:spPr>
          <a:xfrm>
            <a:off x="366290" y="1219200"/>
            <a:ext cx="8229600" cy="4525963"/>
          </a:xfrm>
        </p:spPr>
        <p:txBody>
          <a:bodyPr/>
          <a:lstStyle/>
          <a:p>
            <a:r>
              <a:rPr lang="en-US" dirty="0"/>
              <a:t>Community cloud definition</a:t>
            </a:r>
          </a:p>
          <a:p>
            <a:pPr lvl="1"/>
            <a:r>
              <a:rPr lang="en-US" dirty="0"/>
              <a:t>The cloud infrastructure is shared by several organizations and supports a specific community that has shared concerns (e.g., mission, security requirements, policy, and compliance considerations). </a:t>
            </a:r>
          </a:p>
        </p:txBody>
      </p:sp>
      <p:pic>
        <p:nvPicPr>
          <p:cNvPr id="10244" name="Picture 4" descr="[14.PNG]"/>
          <p:cNvPicPr>
            <a:picLocks noChangeAspect="1" noChangeArrowheads="1"/>
          </p:cNvPicPr>
          <p:nvPr/>
        </p:nvPicPr>
        <p:blipFill>
          <a:blip r:embed="rId2" cstate="print"/>
          <a:srcRect/>
          <a:stretch>
            <a:fillRect/>
          </a:stretch>
        </p:blipFill>
        <p:spPr bwMode="auto">
          <a:xfrm>
            <a:off x="3733800" y="2895600"/>
            <a:ext cx="4744326" cy="3276600"/>
          </a:xfrm>
          <a:prstGeom prst="rect">
            <a:avLst/>
          </a:prstGeom>
          <a:noFill/>
        </p:spPr>
      </p:pic>
      <p:sp>
        <p:nvSpPr>
          <p:cNvPr id="4" name="Date Placeholder 3">
            <a:extLst>
              <a:ext uri="{FF2B5EF4-FFF2-40B4-BE49-F238E27FC236}">
                <a16:creationId xmlns:a16="http://schemas.microsoft.com/office/drawing/2014/main" id="{D5844C44-31C8-EB55-0EB0-21D681373DAA}"/>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9C2E95E6-3033-CC85-191E-CACB6A9DFF45}"/>
              </a:ext>
            </a:extLst>
          </p:cNvPr>
          <p:cNvSpPr>
            <a:spLocks noGrp="1"/>
          </p:cNvSpPr>
          <p:nvPr>
            <p:ph type="sldNum" sz="quarter" idx="12"/>
          </p:nvPr>
        </p:nvSpPr>
        <p:spPr/>
        <p:txBody>
          <a:bodyPr/>
          <a:lstStyle/>
          <a:p>
            <a:fld id="{B6F15528-21DE-4FAA-801E-634DDDAF4B2B}" type="slidenum">
              <a:rPr lang="en-US" smtClean="0"/>
              <a:pPr/>
              <a:t>118</a:t>
            </a:fld>
            <a:endParaRPr lang="en-US"/>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Cloud</a:t>
            </a:r>
          </a:p>
        </p:txBody>
      </p:sp>
      <p:sp>
        <p:nvSpPr>
          <p:cNvPr id="3" name="Content Placeholder 2"/>
          <p:cNvSpPr>
            <a:spLocks noGrp="1"/>
          </p:cNvSpPr>
          <p:nvPr>
            <p:ph idx="1"/>
          </p:nvPr>
        </p:nvSpPr>
        <p:spPr>
          <a:xfrm>
            <a:off x="438727" y="1166018"/>
            <a:ext cx="8229600" cy="4525963"/>
          </a:xfrm>
        </p:spPr>
        <p:txBody>
          <a:bodyPr/>
          <a:lstStyle/>
          <a:p>
            <a:r>
              <a:rPr lang="en-US" dirty="0"/>
              <a:t>Hybrid cloud definition</a:t>
            </a:r>
          </a:p>
          <a:p>
            <a:pPr lvl="1"/>
            <a:r>
              <a:rPr lang="en-US" dirty="0"/>
              <a:t>The cloud infrastructure is a composition of two or more clouds (private, community, or public) that remain unique entities but are bound together by standardized or proprietary technology that enables data and application</a:t>
            </a:r>
            <a:br>
              <a:rPr lang="en-US" dirty="0"/>
            </a:br>
            <a:r>
              <a:rPr lang="en-US" dirty="0"/>
              <a:t>portability (e.g., cloud bursting</a:t>
            </a:r>
            <a:br>
              <a:rPr lang="en-US" dirty="0"/>
            </a:br>
            <a:r>
              <a:rPr lang="en-US" dirty="0"/>
              <a:t>for load-balancing between</a:t>
            </a:r>
            <a:br>
              <a:rPr lang="en-US" dirty="0"/>
            </a:br>
            <a:r>
              <a:rPr lang="en-US" dirty="0"/>
              <a:t>clouds).</a:t>
            </a:r>
          </a:p>
        </p:txBody>
      </p:sp>
      <p:pic>
        <p:nvPicPr>
          <p:cNvPr id="11268" name="Picture 4" descr="[13.PNG]"/>
          <p:cNvPicPr>
            <a:picLocks noChangeAspect="1" noChangeArrowheads="1"/>
          </p:cNvPicPr>
          <p:nvPr/>
        </p:nvPicPr>
        <p:blipFill>
          <a:blip r:embed="rId2" cstate="print"/>
          <a:srcRect/>
          <a:stretch>
            <a:fillRect/>
          </a:stretch>
        </p:blipFill>
        <p:spPr bwMode="auto">
          <a:xfrm>
            <a:off x="5181600" y="3048000"/>
            <a:ext cx="3321939" cy="3091872"/>
          </a:xfrm>
          <a:prstGeom prst="rect">
            <a:avLst/>
          </a:prstGeom>
          <a:noFill/>
        </p:spPr>
      </p:pic>
      <p:sp>
        <p:nvSpPr>
          <p:cNvPr id="4" name="Date Placeholder 3">
            <a:extLst>
              <a:ext uri="{FF2B5EF4-FFF2-40B4-BE49-F238E27FC236}">
                <a16:creationId xmlns:a16="http://schemas.microsoft.com/office/drawing/2014/main" id="{303F678C-D745-6DBE-9E1C-8FC2BC75C07E}"/>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D67F11E7-5191-5960-075B-62E7E2E6D6D1}"/>
              </a:ext>
            </a:extLst>
          </p:cNvPr>
          <p:cNvSpPr>
            <a:spLocks noGrp="1"/>
          </p:cNvSpPr>
          <p:nvPr>
            <p:ph type="sldNum" sz="quarter" idx="12"/>
          </p:nvPr>
        </p:nvSpPr>
        <p:spPr/>
        <p:txBody>
          <a:bodyPr/>
          <a:lstStyle/>
          <a:p>
            <a:fld id="{B6F15528-21DE-4FAA-801E-634DDDAF4B2B}" type="slidenum">
              <a:rPr lang="en-US" smtClean="0"/>
              <a:pPr/>
              <a:t>119</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ndy\AppData\Local\Microsoft\Windows\Temporary Internet Files\Content.IE5\OHTRCXWF\MPj03992210000[1].jpg"/>
          <p:cNvPicPr>
            <a:picLocks noChangeAspect="1" noChangeArrowheads="1"/>
          </p:cNvPicPr>
          <p:nvPr/>
        </p:nvPicPr>
        <p:blipFill>
          <a:blip r:embed="rId2" cstate="print"/>
          <a:srcRect l="15830" r="13702"/>
          <a:stretch>
            <a:fillRect/>
          </a:stretch>
        </p:blipFill>
        <p:spPr bwMode="auto">
          <a:xfrm>
            <a:off x="5867400" y="2362200"/>
            <a:ext cx="2743200" cy="3892858"/>
          </a:xfrm>
          <a:prstGeom prst="rect">
            <a:avLst/>
          </a:prstGeom>
          <a:noFill/>
        </p:spPr>
      </p:pic>
      <p:sp>
        <p:nvSpPr>
          <p:cNvPr id="2" name="Title 1"/>
          <p:cNvSpPr>
            <a:spLocks noGrp="1"/>
          </p:cNvSpPr>
          <p:nvPr>
            <p:ph type="title"/>
          </p:nvPr>
        </p:nvSpPr>
        <p:spPr/>
        <p:txBody>
          <a:bodyPr/>
          <a:lstStyle/>
          <a:p>
            <a:r>
              <a:rPr lang="en-US" dirty="0"/>
              <a:t>In Our Humble Opinion</a:t>
            </a:r>
          </a:p>
        </p:txBody>
      </p:sp>
      <p:sp>
        <p:nvSpPr>
          <p:cNvPr id="3" name="Content Placeholder 2"/>
          <p:cNvSpPr>
            <a:spLocks noGrp="1"/>
          </p:cNvSpPr>
          <p:nvPr>
            <p:ph idx="1"/>
          </p:nvPr>
        </p:nvSpPr>
        <p:spPr>
          <a:xfrm>
            <a:off x="457200" y="1143000"/>
            <a:ext cx="8229600" cy="5562600"/>
          </a:xfrm>
        </p:spPr>
        <p:txBody>
          <a:bodyPr>
            <a:noAutofit/>
          </a:bodyPr>
          <a:lstStyle/>
          <a:p>
            <a:r>
              <a:rPr lang="en-US" dirty="0"/>
              <a:t>Cloud computing is a paradigm of computing, a new way of thinking about IT industry but not any specific technology.</a:t>
            </a:r>
          </a:p>
          <a:p>
            <a:pPr lvl="1"/>
            <a:r>
              <a:rPr lang="en-US" dirty="0"/>
              <a:t>Central ideas</a:t>
            </a:r>
          </a:p>
          <a:p>
            <a:pPr lvl="2"/>
            <a:r>
              <a:rPr lang="en-US" b="1" i="1" dirty="0">
                <a:solidFill>
                  <a:schemeClr val="accent6">
                    <a:lumMod val="50000"/>
                  </a:schemeClr>
                </a:solidFill>
              </a:rPr>
              <a:t>Utility Computing</a:t>
            </a:r>
          </a:p>
          <a:p>
            <a:pPr lvl="2"/>
            <a:r>
              <a:rPr lang="en-US" b="1" i="1" dirty="0">
                <a:solidFill>
                  <a:schemeClr val="accent6">
                    <a:lumMod val="50000"/>
                  </a:schemeClr>
                </a:solidFill>
              </a:rPr>
              <a:t>SOA</a:t>
            </a:r>
            <a:r>
              <a:rPr lang="en-US" dirty="0"/>
              <a:t> - Service Oriented Architecture</a:t>
            </a:r>
          </a:p>
          <a:p>
            <a:pPr lvl="2"/>
            <a:r>
              <a:rPr lang="en-US" b="1" i="1" dirty="0">
                <a:solidFill>
                  <a:schemeClr val="accent6">
                    <a:lumMod val="50000"/>
                  </a:schemeClr>
                </a:solidFill>
              </a:rPr>
              <a:t>SLA</a:t>
            </a:r>
            <a:r>
              <a:rPr lang="en-US" dirty="0"/>
              <a:t> - Service Level Agreement</a:t>
            </a:r>
          </a:p>
          <a:p>
            <a:pPr lvl="1"/>
            <a:r>
              <a:rPr lang="en-US" dirty="0"/>
              <a:t>Properties and characteristics</a:t>
            </a:r>
          </a:p>
          <a:p>
            <a:pPr lvl="2"/>
            <a:r>
              <a:rPr lang="en-US" dirty="0"/>
              <a:t>High </a:t>
            </a:r>
            <a:r>
              <a:rPr lang="en-US" b="1" i="1" dirty="0">
                <a:solidFill>
                  <a:schemeClr val="accent6">
                    <a:lumMod val="50000"/>
                  </a:schemeClr>
                </a:solidFill>
              </a:rPr>
              <a:t>scalability </a:t>
            </a:r>
            <a:r>
              <a:rPr lang="en-US" dirty="0"/>
              <a:t>and </a:t>
            </a:r>
            <a:r>
              <a:rPr lang="en-US" b="1" i="1" dirty="0">
                <a:solidFill>
                  <a:schemeClr val="accent6">
                    <a:lumMod val="50000"/>
                  </a:schemeClr>
                </a:solidFill>
              </a:rPr>
              <a:t>elasticity</a:t>
            </a:r>
          </a:p>
          <a:p>
            <a:pPr lvl="2"/>
            <a:r>
              <a:rPr lang="en-US" dirty="0"/>
              <a:t>High </a:t>
            </a:r>
            <a:r>
              <a:rPr lang="en-US" b="1" i="1" dirty="0">
                <a:solidFill>
                  <a:schemeClr val="accent6">
                    <a:lumMod val="50000"/>
                  </a:schemeClr>
                </a:solidFill>
              </a:rPr>
              <a:t>availability </a:t>
            </a:r>
            <a:r>
              <a:rPr lang="en-US" dirty="0"/>
              <a:t>and </a:t>
            </a:r>
            <a:r>
              <a:rPr lang="en-US" b="1" i="1" dirty="0">
                <a:solidFill>
                  <a:schemeClr val="accent6">
                    <a:lumMod val="50000"/>
                  </a:schemeClr>
                </a:solidFill>
              </a:rPr>
              <a:t>reliability</a:t>
            </a:r>
          </a:p>
          <a:p>
            <a:pPr lvl="2"/>
            <a:r>
              <a:rPr lang="en-US" dirty="0"/>
              <a:t>High </a:t>
            </a:r>
            <a:r>
              <a:rPr lang="en-US" b="1" i="1" dirty="0">
                <a:solidFill>
                  <a:schemeClr val="accent6">
                    <a:lumMod val="50000"/>
                  </a:schemeClr>
                </a:solidFill>
              </a:rPr>
              <a:t>manageability </a:t>
            </a:r>
            <a:r>
              <a:rPr lang="en-US" dirty="0"/>
              <a:t>and </a:t>
            </a:r>
            <a:r>
              <a:rPr lang="en-US" b="1" i="1" dirty="0">
                <a:solidFill>
                  <a:schemeClr val="accent6">
                    <a:lumMod val="50000"/>
                  </a:schemeClr>
                </a:solidFill>
              </a:rPr>
              <a:t>interoperability</a:t>
            </a:r>
          </a:p>
          <a:p>
            <a:pPr lvl="2"/>
            <a:r>
              <a:rPr lang="en-US" dirty="0"/>
              <a:t>High </a:t>
            </a:r>
            <a:r>
              <a:rPr lang="en-US" b="1" i="1" dirty="0">
                <a:solidFill>
                  <a:schemeClr val="accent6">
                    <a:lumMod val="50000"/>
                  </a:schemeClr>
                </a:solidFill>
              </a:rPr>
              <a:t>accessibility </a:t>
            </a:r>
            <a:r>
              <a:rPr lang="en-US" dirty="0"/>
              <a:t>and </a:t>
            </a:r>
            <a:r>
              <a:rPr lang="en-US" b="1" i="1" dirty="0">
                <a:solidFill>
                  <a:schemeClr val="accent6">
                    <a:lumMod val="50000"/>
                  </a:schemeClr>
                </a:solidFill>
              </a:rPr>
              <a:t>portability</a:t>
            </a:r>
          </a:p>
          <a:p>
            <a:pPr lvl="2"/>
            <a:r>
              <a:rPr lang="en-US" dirty="0"/>
              <a:t>High </a:t>
            </a:r>
            <a:r>
              <a:rPr lang="en-US" b="1" i="1" dirty="0">
                <a:solidFill>
                  <a:schemeClr val="accent6">
                    <a:lumMod val="50000"/>
                  </a:schemeClr>
                </a:solidFill>
              </a:rPr>
              <a:t>performance </a:t>
            </a:r>
            <a:r>
              <a:rPr lang="en-US" dirty="0"/>
              <a:t>and </a:t>
            </a:r>
            <a:r>
              <a:rPr lang="en-US" b="1" i="1" dirty="0">
                <a:solidFill>
                  <a:schemeClr val="accent6">
                    <a:lumMod val="50000"/>
                  </a:schemeClr>
                </a:solidFill>
              </a:rPr>
              <a:t>optimization</a:t>
            </a:r>
          </a:p>
          <a:p>
            <a:pPr lvl="1"/>
            <a:r>
              <a:rPr lang="en-US" dirty="0"/>
              <a:t>Enabling techniques</a:t>
            </a:r>
          </a:p>
          <a:p>
            <a:pPr lvl="2"/>
            <a:r>
              <a:rPr lang="en-US" dirty="0"/>
              <a:t>Hardware virtualization</a:t>
            </a:r>
          </a:p>
          <a:p>
            <a:pPr lvl="2"/>
            <a:r>
              <a:rPr lang="en-US" dirty="0"/>
              <a:t>Parallelized and distributed computing</a:t>
            </a:r>
          </a:p>
          <a:p>
            <a:pPr lvl="2"/>
            <a:r>
              <a:rPr lang="en-US" dirty="0"/>
              <a:t>Web service</a:t>
            </a:r>
          </a:p>
        </p:txBody>
      </p:sp>
      <p:sp>
        <p:nvSpPr>
          <p:cNvPr id="5" name="Date Placeholder 4">
            <a:extLst>
              <a:ext uri="{FF2B5EF4-FFF2-40B4-BE49-F238E27FC236}">
                <a16:creationId xmlns:a16="http://schemas.microsoft.com/office/drawing/2014/main" id="{22085B48-3B86-66D2-5885-6B833F57F13C}"/>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3F7CCECF-5F67-7B38-2BF8-E6386DFE4C21}"/>
              </a:ext>
            </a:extLst>
          </p:cNvPr>
          <p:cNvSpPr>
            <a:spLocks noGrp="1"/>
          </p:cNvSpPr>
          <p:nvPr>
            <p:ph type="sldNum" sz="quarter" idx="12"/>
          </p:nvPr>
        </p:nvSpPr>
        <p:spPr/>
        <p:txBody>
          <a:bodyPr/>
          <a:lstStyle/>
          <a:p>
            <a:fld id="{B6F15528-21DE-4FAA-801E-634DDDAF4B2B}" type="slidenum">
              <a:rPr lang="en-US" smtClean="0"/>
              <a:pPr/>
              <a:t>12</a:t>
            </a:fld>
            <a:endParaRPr lang="en-US"/>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Cloud Ecosystem</a:t>
            </a:r>
            <a:endParaRPr lang="zh-TW" altLang="en-US" dirty="0"/>
          </a:p>
        </p:txBody>
      </p:sp>
      <p:pic>
        <p:nvPicPr>
          <p:cNvPr id="1027" name="Picture 3"/>
          <p:cNvPicPr>
            <a:picLocks noChangeAspect="1" noChangeArrowheads="1"/>
          </p:cNvPicPr>
          <p:nvPr/>
        </p:nvPicPr>
        <p:blipFill>
          <a:blip r:embed="rId2" cstate="print"/>
          <a:srcRect/>
          <a:stretch>
            <a:fillRect/>
          </a:stretch>
        </p:blipFill>
        <p:spPr bwMode="auto">
          <a:xfrm>
            <a:off x="2438400" y="1676400"/>
            <a:ext cx="4952999" cy="4109345"/>
          </a:xfrm>
          <a:prstGeom prst="rect">
            <a:avLst/>
          </a:prstGeom>
          <a:noFill/>
          <a:ln w="9525">
            <a:noFill/>
            <a:miter lim="800000"/>
            <a:headEnd/>
            <a:tailEnd/>
          </a:ln>
          <a:effectLst/>
        </p:spPr>
      </p:pic>
      <p:sp>
        <p:nvSpPr>
          <p:cNvPr id="3" name="Date Placeholder 2">
            <a:extLst>
              <a:ext uri="{FF2B5EF4-FFF2-40B4-BE49-F238E27FC236}">
                <a16:creationId xmlns:a16="http://schemas.microsoft.com/office/drawing/2014/main" id="{27247E25-4A55-97B9-C223-8389A8B8F597}"/>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8B727C2A-FA60-FE09-593A-EA59D0EFE952}"/>
              </a:ext>
            </a:extLst>
          </p:cNvPr>
          <p:cNvSpPr>
            <a:spLocks noGrp="1"/>
          </p:cNvSpPr>
          <p:nvPr>
            <p:ph type="sldNum" sz="quarter" idx="12"/>
          </p:nvPr>
        </p:nvSpPr>
        <p:spPr/>
        <p:txBody>
          <a:bodyPr/>
          <a:lstStyle/>
          <a:p>
            <a:fld id="{B6F15528-21DE-4FAA-801E-634DDDAF4B2B}" type="slidenum">
              <a:rPr lang="en-US" smtClean="0"/>
              <a:pPr/>
              <a:t>120</a:t>
            </a:fld>
            <a:endParaRPr lang="en-US"/>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Summary </a:t>
            </a:r>
            <a:endParaRPr lang="zh-TW" altLang="en-US" dirty="0"/>
          </a:p>
        </p:txBody>
      </p:sp>
      <p:sp>
        <p:nvSpPr>
          <p:cNvPr id="3" name="內容版面配置區 2"/>
          <p:cNvSpPr>
            <a:spLocks noGrp="1"/>
          </p:cNvSpPr>
          <p:nvPr>
            <p:ph idx="1"/>
          </p:nvPr>
        </p:nvSpPr>
        <p:spPr>
          <a:xfrm>
            <a:off x="457200" y="1371600"/>
            <a:ext cx="8229600" cy="5029200"/>
          </a:xfrm>
        </p:spPr>
        <p:txBody>
          <a:bodyPr>
            <a:normAutofit/>
          </a:bodyPr>
          <a:lstStyle/>
          <a:p>
            <a:r>
              <a:rPr lang="en-US" altLang="zh-TW" dirty="0"/>
              <a:t>What is cloud computing in your mind</a:t>
            </a:r>
          </a:p>
          <a:p>
            <a:pPr lvl="1"/>
            <a:r>
              <a:rPr lang="en-US" altLang="zh-TW" dirty="0"/>
              <a:t>Clear or Cloudy?</a:t>
            </a:r>
          </a:p>
          <a:p>
            <a:pPr lvl="1"/>
            <a:endParaRPr lang="en-US" altLang="zh-TW" dirty="0"/>
          </a:p>
          <a:p>
            <a:r>
              <a:rPr lang="en-US" altLang="zh-TW" dirty="0"/>
              <a:t>Cloud computing is a new paradigm shift of computing </a:t>
            </a:r>
          </a:p>
          <a:p>
            <a:r>
              <a:rPr lang="en-US" altLang="zh-TW" dirty="0"/>
              <a:t>Cloud computing can provide high quality of properties and characteristics based on essentially central ideas</a:t>
            </a:r>
          </a:p>
          <a:p>
            <a:pPr lvl="1"/>
            <a:endParaRPr lang="en-US" altLang="zh-TW" dirty="0"/>
          </a:p>
          <a:p>
            <a:r>
              <a:rPr lang="en-US" altLang="zh-TW" dirty="0"/>
              <a:t>Service models and deployment models provide services that can be used to</a:t>
            </a:r>
          </a:p>
          <a:p>
            <a:pPr lvl="1"/>
            <a:r>
              <a:rPr lang="en-US" altLang="zh-TW" dirty="0"/>
              <a:t>Rent fundamental computing resources</a:t>
            </a:r>
          </a:p>
          <a:p>
            <a:pPr lvl="1"/>
            <a:r>
              <a:rPr lang="en-US" altLang="ja-JP" dirty="0">
                <a:ea typeface="ＭＳ Ｐゴシック" pitchFamily="34" charset="-128"/>
              </a:rPr>
              <a:t>Deploy and develop </a:t>
            </a:r>
            <a:r>
              <a:rPr lang="en-US" altLang="zh-TW" dirty="0">
                <a:ea typeface="新細明體" pitchFamily="18" charset="-120"/>
              </a:rPr>
              <a:t>customer-created applications on clouds </a:t>
            </a:r>
            <a:endParaRPr lang="en-US" altLang="ja-JP" dirty="0">
              <a:ea typeface="ＭＳ Ｐゴシック" pitchFamily="34" charset="-128"/>
            </a:endParaRPr>
          </a:p>
          <a:p>
            <a:pPr lvl="1"/>
            <a:r>
              <a:rPr lang="en-US" altLang="ja-JP" dirty="0">
                <a:ea typeface="ＭＳ Ｐゴシック" pitchFamily="34" charset="-128"/>
              </a:rPr>
              <a:t>Access provider’s applications over network (wired or wireless)</a:t>
            </a:r>
          </a:p>
          <a:p>
            <a:endParaRPr lang="en-US" altLang="zh-TW" dirty="0"/>
          </a:p>
          <a:p>
            <a:endParaRPr lang="en-US" altLang="zh-TW" dirty="0"/>
          </a:p>
          <a:p>
            <a:endParaRPr lang="en-US" altLang="zh-TW" dirty="0"/>
          </a:p>
          <a:p>
            <a:endParaRPr lang="en-US" altLang="zh-TW" dirty="0"/>
          </a:p>
          <a:p>
            <a:endParaRPr lang="zh-TW" altLang="en-US" dirty="0"/>
          </a:p>
        </p:txBody>
      </p:sp>
      <p:sp>
        <p:nvSpPr>
          <p:cNvPr id="4" name="Date Placeholder 3">
            <a:extLst>
              <a:ext uri="{FF2B5EF4-FFF2-40B4-BE49-F238E27FC236}">
                <a16:creationId xmlns:a16="http://schemas.microsoft.com/office/drawing/2014/main" id="{9A314FA0-9E80-686E-58D6-13C22A70EA80}"/>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9A961E48-F097-5F05-7C1D-6555B7C6C797}"/>
              </a:ext>
            </a:extLst>
          </p:cNvPr>
          <p:cNvSpPr>
            <a:spLocks noGrp="1"/>
          </p:cNvSpPr>
          <p:nvPr>
            <p:ph type="sldNum" sz="quarter" idx="12"/>
          </p:nvPr>
        </p:nvSpPr>
        <p:spPr/>
        <p:txBody>
          <a:bodyPr/>
          <a:lstStyle/>
          <a:p>
            <a:fld id="{B6F15528-21DE-4FAA-801E-634DDDAF4B2B}" type="slidenum">
              <a:rPr lang="en-US" smtClean="0"/>
              <a:pPr/>
              <a:t>121</a:t>
            </a:fld>
            <a:endParaRPr lang="en-US"/>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a:xfrm>
            <a:off x="457200" y="1163782"/>
            <a:ext cx="8229600" cy="5105400"/>
          </a:xfrm>
        </p:spPr>
        <p:txBody>
          <a:bodyPr>
            <a:normAutofit fontScale="92500" lnSpcReduction="20000"/>
          </a:bodyPr>
          <a:lstStyle/>
          <a:p>
            <a:r>
              <a:rPr lang="en-US" dirty="0"/>
              <a:t>NIST (National Institute of Standards and Technology). http://csrc.nist.gov/groups/SNS/cloud-computing/</a:t>
            </a:r>
          </a:p>
          <a:p>
            <a:r>
              <a:rPr lang="en-US" altLang="zh-TW" dirty="0"/>
              <a:t>M. </a:t>
            </a:r>
            <a:r>
              <a:rPr lang="en-US" altLang="zh-TW" dirty="0" err="1"/>
              <a:t>Armbrust</a:t>
            </a:r>
            <a:r>
              <a:rPr lang="en-US" altLang="zh-TW" dirty="0"/>
              <a:t> et. al., “Above the Clouds: A Berkeley View of Cloud Computing,” Technical Report No. UCB/EECS-2009-28, University of California at Berkeley, 2009. </a:t>
            </a:r>
          </a:p>
          <a:p>
            <a:r>
              <a:rPr lang="en-US" altLang="zh-TW" dirty="0"/>
              <a:t>R. </a:t>
            </a:r>
            <a:r>
              <a:rPr lang="en-US" altLang="zh-TW" dirty="0" err="1"/>
              <a:t>Buyya</a:t>
            </a:r>
            <a:r>
              <a:rPr lang="en-US" altLang="zh-TW" dirty="0"/>
              <a:t> et. al., “Cloud computing and emerging IT platforms: Vision, hype, and reality for delivering computing as the 5th utility,” Future Generation Computer Systems, 2009.</a:t>
            </a:r>
          </a:p>
          <a:p>
            <a:r>
              <a:rPr lang="en-US" dirty="0"/>
              <a:t>Cloud Computing Use Cases. http://groups.google.com/group/cloud-computing-use-cases</a:t>
            </a:r>
          </a:p>
          <a:p>
            <a:r>
              <a:rPr lang="en-US" dirty="0"/>
              <a:t>Cloud Computing Explained. http://www.andyharjanto.com/2009/11/wanted-cloud-computing-explained-in.html</a:t>
            </a:r>
          </a:p>
          <a:p>
            <a:r>
              <a:rPr lang="en-US" altLang="zh-TW" dirty="0"/>
              <a:t>From Wikipedia, the free encyclopedia</a:t>
            </a:r>
          </a:p>
          <a:p>
            <a:r>
              <a:rPr lang="en-US" dirty="0"/>
              <a:t>All resources of the materials and pictures were partially retrieved from the Internet.</a:t>
            </a:r>
          </a:p>
        </p:txBody>
      </p:sp>
      <p:sp>
        <p:nvSpPr>
          <p:cNvPr id="4" name="Date Placeholder 3">
            <a:extLst>
              <a:ext uri="{FF2B5EF4-FFF2-40B4-BE49-F238E27FC236}">
                <a16:creationId xmlns:a16="http://schemas.microsoft.com/office/drawing/2014/main" id="{0FA4BE72-70F4-9DBE-1C09-AA9E51053915}"/>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9DE60ADC-5030-F662-AD99-F54A5434A30F}"/>
              </a:ext>
            </a:extLst>
          </p:cNvPr>
          <p:cNvSpPr>
            <a:spLocks noGrp="1"/>
          </p:cNvSpPr>
          <p:nvPr>
            <p:ph type="sldNum" sz="quarter" idx="12"/>
          </p:nvPr>
        </p:nvSpPr>
        <p:spPr/>
        <p:txBody>
          <a:bodyPr/>
          <a:lstStyle/>
          <a:p>
            <a:fld id="{B6F15528-21DE-4FAA-801E-634DDDAF4B2B}" type="slidenum">
              <a:rPr lang="en-US" smtClean="0"/>
              <a:pPr/>
              <a:t>122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descr="http://upload.wikimedia.org/wikipedia/commons/9/94/Cloud.jpg"/>
          <p:cNvPicPr>
            <a:picLocks noChangeAspect="1" noChangeArrowheads="1"/>
          </p:cNvPicPr>
          <p:nvPr/>
        </p:nvPicPr>
        <p:blipFill>
          <a:blip r:embed="rId2" cstate="print">
            <a:duotone>
              <a:schemeClr val="accent1">
                <a:shade val="45000"/>
                <a:satMod val="135000"/>
              </a:schemeClr>
              <a:prstClr val="white"/>
            </a:duotone>
          </a:blip>
          <a:srcRect b="6604"/>
          <a:stretch>
            <a:fillRect/>
          </a:stretch>
        </p:blipFill>
        <p:spPr bwMode="auto">
          <a:xfrm>
            <a:off x="533400" y="1219200"/>
            <a:ext cx="8077200" cy="5657850"/>
          </a:xfrm>
          <a:prstGeom prst="ellipse">
            <a:avLst/>
          </a:prstGeom>
          <a:ln>
            <a:noFill/>
          </a:ln>
          <a:effectLst>
            <a:softEdge rad="317500"/>
          </a:effectLst>
        </p:spPr>
      </p:pic>
      <p:pic>
        <p:nvPicPr>
          <p:cNvPr id="24580" name="Picture 4"/>
          <p:cNvPicPr>
            <a:picLocks noChangeAspect="1" noChangeArrowheads="1"/>
          </p:cNvPicPr>
          <p:nvPr/>
        </p:nvPicPr>
        <p:blipFill>
          <a:blip r:embed="rId3" cstate="print"/>
          <a:srcRect/>
          <a:stretch>
            <a:fillRect/>
          </a:stretch>
        </p:blipFill>
        <p:spPr bwMode="auto">
          <a:xfrm>
            <a:off x="941919" y="1149231"/>
            <a:ext cx="7260336" cy="5632569"/>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Properties and Characteristics</a:t>
            </a:r>
          </a:p>
        </p:txBody>
      </p:sp>
      <p:sp>
        <p:nvSpPr>
          <p:cNvPr id="3" name="Date Placeholder 2">
            <a:extLst>
              <a:ext uri="{FF2B5EF4-FFF2-40B4-BE49-F238E27FC236}">
                <a16:creationId xmlns:a16="http://schemas.microsoft.com/office/drawing/2014/main" id="{91421167-03E9-A172-4864-5736AF829379}"/>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00F87603-7A9E-F684-999E-A9870304512D}"/>
              </a:ext>
            </a:extLst>
          </p:cNvPr>
          <p:cNvSpPr>
            <a:spLocks noGrp="1"/>
          </p:cNvSpPr>
          <p:nvPr>
            <p:ph type="sldNum" sz="quarter" idx="12"/>
          </p:nvPr>
        </p:nvSpPr>
        <p:spPr/>
        <p:txBody>
          <a:bodyPr/>
          <a:lstStyle/>
          <a:p>
            <a:fld id="{B6F15528-21DE-4FAA-801E-634DDDAF4B2B}" type="slidenum">
              <a:rPr lang="en-US" smtClean="0"/>
              <a:pPr/>
              <a:t>13</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74638"/>
            <a:ext cx="6858000" cy="868362"/>
          </a:xfrm>
        </p:spPr>
        <p:txBody>
          <a:bodyPr/>
          <a:lstStyle/>
          <a:p>
            <a:r>
              <a:rPr lang="en-US" dirty="0"/>
              <a:t>Central Ideas</a:t>
            </a:r>
          </a:p>
        </p:txBody>
      </p:sp>
      <p:grpSp>
        <p:nvGrpSpPr>
          <p:cNvPr id="5" name="Group 4"/>
          <p:cNvGrpSpPr/>
          <p:nvPr/>
        </p:nvGrpSpPr>
        <p:grpSpPr>
          <a:xfrm>
            <a:off x="228600" y="228600"/>
            <a:ext cx="1198858" cy="1198858"/>
            <a:chOff x="3515370" y="1834641"/>
            <a:chExt cx="1198858" cy="1198858"/>
          </a:xfrm>
          <a:scene3d>
            <a:camera prst="orthographicFront"/>
            <a:lightRig rig="flat" dir="t"/>
          </a:scene3d>
        </p:grpSpPr>
        <p:sp>
          <p:nvSpPr>
            <p:cNvPr id="6" name="Oval 5"/>
            <p:cNvSpPr/>
            <p:nvPr/>
          </p:nvSpPr>
          <p:spPr>
            <a:xfrm>
              <a:off x="3515370" y="1834641"/>
              <a:ext cx="1198858" cy="1198858"/>
            </a:xfrm>
            <a:prstGeom prst="ellipse">
              <a:avLst/>
            </a:prstGeom>
            <a:gradFill rotWithShape="0">
              <a:gsLst>
                <a:gs pos="0">
                  <a:schemeClr val="accent2">
                    <a:lumMod val="50000"/>
                  </a:schemeClr>
                </a:gs>
                <a:gs pos="80000">
                  <a:schemeClr val="accent2">
                    <a:lumMod val="75000"/>
                  </a:schemeClr>
                </a:gs>
                <a:gs pos="100000">
                  <a:schemeClr val="accent2">
                    <a:lumMod val="75000"/>
                  </a:schemeClr>
                </a:gs>
              </a:gsLst>
            </a:gradFill>
            <a:sp3d prstMaterial="plastic">
              <a:bevelT w="120900" h="88900"/>
              <a:bevelB w="88900" h="31750" prst="angle"/>
            </a:sp3d>
          </p:spPr>
          <p:style>
            <a:lnRef idx="0">
              <a:schemeClr val="lt1">
                <a:hueOff val="0"/>
                <a:satOff val="0"/>
                <a:lumOff val="0"/>
                <a:alphaOff val="0"/>
              </a:schemeClr>
            </a:lnRef>
            <a:fillRef idx="3">
              <a:scrgbClr r="0" g="0" b="0"/>
            </a:fillRef>
            <a:effectRef idx="2">
              <a:schemeClr val="accent1">
                <a:shade val="60000"/>
                <a:hueOff val="0"/>
                <a:satOff val="0"/>
                <a:lumOff val="0"/>
                <a:alphaOff val="0"/>
              </a:schemeClr>
            </a:effectRef>
            <a:fontRef idx="minor">
              <a:schemeClr val="lt1"/>
            </a:fontRef>
          </p:style>
        </p:sp>
        <p:sp>
          <p:nvSpPr>
            <p:cNvPr id="7" name="Oval 4"/>
            <p:cNvSpPr/>
            <p:nvPr/>
          </p:nvSpPr>
          <p:spPr>
            <a:xfrm>
              <a:off x="3690939" y="2010210"/>
              <a:ext cx="847720" cy="8477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0" tIns="15240" rIns="0" bIns="15240" numCol="1" spcCol="1270" anchor="ctr" anchorCtr="0">
              <a:noAutofit/>
            </a:bodyPr>
            <a:lstStyle/>
            <a:p>
              <a:pPr lvl="0" algn="ctr" defTabSz="533400">
                <a:lnSpc>
                  <a:spcPct val="90000"/>
                </a:lnSpc>
                <a:spcBef>
                  <a:spcPct val="0"/>
                </a:spcBef>
                <a:spcAft>
                  <a:spcPct val="35000"/>
                </a:spcAft>
              </a:pPr>
              <a:r>
                <a:rPr lang="en-US" sz="1200" b="1" kern="1200" dirty="0">
                  <a:latin typeface="Cambria" pitchFamily="18" charset="0"/>
                </a:rPr>
                <a:t>Utility Computing</a:t>
              </a:r>
              <a:br>
                <a:rPr lang="en-US" sz="1200" b="1" kern="1200" dirty="0">
                  <a:latin typeface="Cambria" pitchFamily="18" charset="0"/>
                </a:rPr>
              </a:br>
              <a:br>
                <a:rPr lang="en-US" sz="400" b="1" kern="1200" dirty="0">
                  <a:latin typeface="Cambria" pitchFamily="18" charset="0"/>
                </a:rPr>
              </a:br>
              <a:r>
                <a:rPr lang="en-US" sz="1200" b="1" kern="1200" dirty="0">
                  <a:latin typeface="Cambria" pitchFamily="18" charset="0"/>
                </a:rPr>
                <a:t>SOA + SLA</a:t>
              </a:r>
            </a:p>
          </p:txBody>
        </p:sp>
      </p:grpSp>
      <p:sp>
        <p:nvSpPr>
          <p:cNvPr id="8" name="Rectangle 7"/>
          <p:cNvSpPr/>
          <p:nvPr/>
        </p:nvSpPr>
        <p:spPr>
          <a:xfrm>
            <a:off x="0" y="2743200"/>
            <a:ext cx="9144000" cy="3810000"/>
          </a:xfrm>
          <a:prstGeom prst="rect">
            <a:avLst/>
          </a:prstGeom>
          <a:gradFill flip="none" rotWithShape="1">
            <a:gsLst>
              <a:gs pos="0">
                <a:schemeClr val="accent2">
                  <a:lumMod val="75000"/>
                </a:schemeClr>
              </a:gs>
              <a:gs pos="70000">
                <a:schemeClr val="accent2">
                  <a:lumMod val="60000"/>
                  <a:lumOff val="4000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Users\Andy\AppData\Local\Microsoft\Windows\Temporary Internet Files\Content.IE5\6G0SQY1U\MPj01788450000[1].jpg"/>
          <p:cNvPicPr>
            <a:picLocks noChangeAspect="1" noChangeArrowheads="1"/>
          </p:cNvPicPr>
          <p:nvPr/>
        </p:nvPicPr>
        <p:blipFill>
          <a:blip r:embed="rId2" cstate="print"/>
          <a:srcRect/>
          <a:stretch>
            <a:fillRect/>
          </a:stretch>
        </p:blipFill>
        <p:spPr bwMode="auto">
          <a:xfrm>
            <a:off x="807130" y="1579487"/>
            <a:ext cx="4145870" cy="2763913"/>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0" name="Rectangle 9"/>
          <p:cNvSpPr/>
          <p:nvPr/>
        </p:nvSpPr>
        <p:spPr>
          <a:xfrm>
            <a:off x="1639589" y="4875074"/>
            <a:ext cx="7498078" cy="1754326"/>
          </a:xfrm>
          <a:prstGeom prst="rect">
            <a:avLst/>
          </a:prstGeom>
          <a:noFill/>
        </p:spPr>
        <p:txBody>
          <a:bodyPr wrap="none" lIns="91440" tIns="45720" rIns="91440" bIns="45720">
            <a:spAutoFit/>
          </a:bodyPr>
          <a:lstStyle/>
          <a:p>
            <a:pPr algn="ctr"/>
            <a:r>
              <a:rPr lang="en-US" sz="54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Don’t tell me details!!</a:t>
            </a:r>
          </a:p>
          <a:p>
            <a:pPr algn="ctr"/>
            <a:r>
              <a:rPr lang="en-US" sz="54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I DON’T CARE!!</a:t>
            </a:r>
          </a:p>
        </p:txBody>
      </p:sp>
      <p:sp>
        <p:nvSpPr>
          <p:cNvPr id="3" name="Date Placeholder 2">
            <a:extLst>
              <a:ext uri="{FF2B5EF4-FFF2-40B4-BE49-F238E27FC236}">
                <a16:creationId xmlns:a16="http://schemas.microsoft.com/office/drawing/2014/main" id="{76E5E34F-3EA0-80F2-AFDC-82F24D40C72F}"/>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6B50EBC7-3FF1-6F07-B0E3-2639E47987F5}"/>
              </a:ext>
            </a:extLst>
          </p:cNvPr>
          <p:cNvSpPr>
            <a:spLocks noGrp="1"/>
          </p:cNvSpPr>
          <p:nvPr>
            <p:ph type="sldNum" sz="quarter" idx="12"/>
          </p:nvPr>
        </p:nvSpPr>
        <p:spPr/>
        <p:txBody>
          <a:bodyPr/>
          <a:lstStyle/>
          <a:p>
            <a:fld id="{B6F15528-21DE-4FAA-801E-634DDDAF4B2B}" type="slidenum">
              <a:rPr lang="en-US" smtClean="0"/>
              <a:pPr/>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274638"/>
            <a:ext cx="6934200" cy="868362"/>
          </a:xfrm>
        </p:spPr>
        <p:txBody>
          <a:bodyPr/>
          <a:lstStyle/>
          <a:p>
            <a:r>
              <a:rPr lang="en-US" dirty="0"/>
              <a:t>Central Ideas</a:t>
            </a:r>
          </a:p>
        </p:txBody>
      </p:sp>
      <p:sp>
        <p:nvSpPr>
          <p:cNvPr id="3" name="Content Placeholder 2"/>
          <p:cNvSpPr>
            <a:spLocks noGrp="1"/>
          </p:cNvSpPr>
          <p:nvPr>
            <p:ph idx="1"/>
          </p:nvPr>
        </p:nvSpPr>
        <p:spPr/>
        <p:txBody>
          <a:bodyPr/>
          <a:lstStyle/>
          <a:p>
            <a:r>
              <a:rPr lang="en-US" dirty="0"/>
              <a:t>Perspective from user :</a:t>
            </a:r>
          </a:p>
          <a:p>
            <a:pPr lvl="1"/>
            <a:r>
              <a:rPr lang="en-US" dirty="0"/>
              <a:t>Users do </a:t>
            </a:r>
            <a:r>
              <a:rPr lang="en-US" dirty="0">
                <a:solidFill>
                  <a:schemeClr val="accent2"/>
                </a:solidFill>
              </a:rPr>
              <a:t>not care about how the works are done</a:t>
            </a:r>
          </a:p>
          <a:p>
            <a:pPr lvl="2"/>
            <a:r>
              <a:rPr lang="en-US" dirty="0"/>
              <a:t>Instead, they only concern about what they </a:t>
            </a:r>
            <a:r>
              <a:rPr lang="en-US" altLang="zh-TW" dirty="0"/>
              <a:t>can </a:t>
            </a:r>
            <a:r>
              <a:rPr lang="en-US" dirty="0"/>
              <a:t>get</a:t>
            </a:r>
          </a:p>
          <a:p>
            <a:pPr lvl="1"/>
            <a:r>
              <a:rPr lang="en-US" dirty="0"/>
              <a:t>Users do not care about </a:t>
            </a:r>
            <a:r>
              <a:rPr lang="en-US" dirty="0">
                <a:solidFill>
                  <a:schemeClr val="accent2"/>
                </a:solidFill>
              </a:rPr>
              <a:t>what the provider actually did</a:t>
            </a:r>
          </a:p>
          <a:p>
            <a:pPr lvl="2"/>
            <a:r>
              <a:rPr lang="en-US" dirty="0"/>
              <a:t>Instead, they only concern about their quality of service</a:t>
            </a:r>
          </a:p>
          <a:p>
            <a:pPr lvl="1"/>
            <a:r>
              <a:rPr lang="en-US" dirty="0"/>
              <a:t>Users do not want to </a:t>
            </a:r>
            <a:r>
              <a:rPr lang="en-US" dirty="0">
                <a:solidFill>
                  <a:schemeClr val="accent2"/>
                </a:solidFill>
              </a:rPr>
              <a:t>own the physical infrastructure</a:t>
            </a:r>
          </a:p>
          <a:p>
            <a:pPr lvl="2"/>
            <a:r>
              <a:rPr lang="en-US" dirty="0"/>
              <a:t>Instead, they only want to pay as many as they used</a:t>
            </a:r>
            <a:br>
              <a:rPr lang="en-US" dirty="0"/>
            </a:br>
            <a:endParaRPr lang="en-US" dirty="0"/>
          </a:p>
          <a:p>
            <a:r>
              <a:rPr lang="en-US" dirty="0"/>
              <a:t>What dose user really care ?</a:t>
            </a:r>
          </a:p>
          <a:p>
            <a:pPr lvl="1"/>
            <a:r>
              <a:rPr lang="en-US" dirty="0"/>
              <a:t>They only care about their “Service”</a:t>
            </a:r>
          </a:p>
        </p:txBody>
      </p:sp>
      <p:grpSp>
        <p:nvGrpSpPr>
          <p:cNvPr id="4" name="Group 3"/>
          <p:cNvGrpSpPr/>
          <p:nvPr/>
        </p:nvGrpSpPr>
        <p:grpSpPr>
          <a:xfrm>
            <a:off x="228600" y="228600"/>
            <a:ext cx="1198858" cy="1198858"/>
            <a:chOff x="3515370" y="1834641"/>
            <a:chExt cx="1198858" cy="1198858"/>
          </a:xfrm>
          <a:scene3d>
            <a:camera prst="orthographicFront"/>
            <a:lightRig rig="flat" dir="t"/>
          </a:scene3d>
        </p:grpSpPr>
        <p:sp>
          <p:nvSpPr>
            <p:cNvPr id="5" name="Oval 4"/>
            <p:cNvSpPr/>
            <p:nvPr/>
          </p:nvSpPr>
          <p:spPr>
            <a:xfrm>
              <a:off x="3515370" y="1834641"/>
              <a:ext cx="1198858" cy="1198858"/>
            </a:xfrm>
            <a:prstGeom prst="ellipse">
              <a:avLst/>
            </a:prstGeom>
            <a:gradFill rotWithShape="0">
              <a:gsLst>
                <a:gs pos="0">
                  <a:schemeClr val="accent2">
                    <a:lumMod val="50000"/>
                  </a:schemeClr>
                </a:gs>
                <a:gs pos="80000">
                  <a:schemeClr val="accent2">
                    <a:lumMod val="75000"/>
                  </a:schemeClr>
                </a:gs>
                <a:gs pos="100000">
                  <a:schemeClr val="accent2">
                    <a:lumMod val="75000"/>
                  </a:schemeClr>
                </a:gs>
              </a:gsLst>
            </a:gradFill>
            <a:sp3d prstMaterial="plastic">
              <a:bevelT w="120900" h="88900"/>
              <a:bevelB w="88900" h="31750" prst="angle"/>
            </a:sp3d>
          </p:spPr>
          <p:style>
            <a:lnRef idx="0">
              <a:schemeClr val="lt1">
                <a:hueOff val="0"/>
                <a:satOff val="0"/>
                <a:lumOff val="0"/>
                <a:alphaOff val="0"/>
              </a:schemeClr>
            </a:lnRef>
            <a:fillRef idx="3">
              <a:scrgbClr r="0" g="0" b="0"/>
            </a:fillRef>
            <a:effectRef idx="2">
              <a:schemeClr val="accent1">
                <a:shade val="60000"/>
                <a:hueOff val="0"/>
                <a:satOff val="0"/>
                <a:lumOff val="0"/>
                <a:alphaOff val="0"/>
              </a:schemeClr>
            </a:effectRef>
            <a:fontRef idx="minor">
              <a:schemeClr val="lt1"/>
            </a:fontRef>
          </p:style>
        </p:sp>
        <p:sp>
          <p:nvSpPr>
            <p:cNvPr id="6" name="Oval 4"/>
            <p:cNvSpPr/>
            <p:nvPr/>
          </p:nvSpPr>
          <p:spPr>
            <a:xfrm>
              <a:off x="3690939" y="2010210"/>
              <a:ext cx="847720" cy="8477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0" tIns="15240" rIns="0" bIns="15240" numCol="1" spcCol="1270" anchor="ctr" anchorCtr="0">
              <a:noAutofit/>
            </a:bodyPr>
            <a:lstStyle/>
            <a:p>
              <a:pPr lvl="0" algn="ctr" defTabSz="533400">
                <a:lnSpc>
                  <a:spcPct val="90000"/>
                </a:lnSpc>
                <a:spcBef>
                  <a:spcPct val="0"/>
                </a:spcBef>
                <a:spcAft>
                  <a:spcPct val="35000"/>
                </a:spcAft>
              </a:pPr>
              <a:r>
                <a:rPr lang="en-US" sz="1200" b="1" kern="1200" dirty="0">
                  <a:latin typeface="Cambria" pitchFamily="18" charset="0"/>
                </a:rPr>
                <a:t>Utility Computing</a:t>
              </a:r>
              <a:br>
                <a:rPr lang="en-US" sz="1200" b="1" kern="1200" dirty="0">
                  <a:latin typeface="Cambria" pitchFamily="18" charset="0"/>
                </a:rPr>
              </a:br>
              <a:br>
                <a:rPr lang="en-US" sz="400" b="1" kern="1200" dirty="0">
                  <a:latin typeface="Cambria" pitchFamily="18" charset="0"/>
                </a:rPr>
              </a:br>
              <a:r>
                <a:rPr lang="en-US" sz="1200" b="1" kern="1200" dirty="0">
                  <a:latin typeface="Cambria" pitchFamily="18" charset="0"/>
                </a:rPr>
                <a:t>SOA + SLA</a:t>
              </a:r>
            </a:p>
          </p:txBody>
        </p:sp>
      </p:grpSp>
      <p:pic>
        <p:nvPicPr>
          <p:cNvPr id="8" name="Picture 7" descr="cloud_comp-resized-600.jpg"/>
          <p:cNvPicPr>
            <a:picLocks noChangeAspect="1"/>
          </p:cNvPicPr>
          <p:nvPr/>
        </p:nvPicPr>
        <p:blipFill>
          <a:blip r:embed="rId2" cstate="print"/>
          <a:srcRect t="10709" r="6631"/>
          <a:stretch>
            <a:fillRect/>
          </a:stretch>
        </p:blipFill>
        <p:spPr>
          <a:xfrm>
            <a:off x="5715000" y="4430207"/>
            <a:ext cx="3124200" cy="22277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Date Placeholder 6">
            <a:extLst>
              <a:ext uri="{FF2B5EF4-FFF2-40B4-BE49-F238E27FC236}">
                <a16:creationId xmlns:a16="http://schemas.microsoft.com/office/drawing/2014/main" id="{90B3F6D4-B50D-2FA6-B1CE-FD950225A98C}"/>
              </a:ext>
            </a:extLst>
          </p:cNvPr>
          <p:cNvSpPr>
            <a:spLocks noGrp="1"/>
          </p:cNvSpPr>
          <p:nvPr>
            <p:ph type="dt" sz="half" idx="10"/>
          </p:nvPr>
        </p:nvSpPr>
        <p:spPr/>
        <p:txBody>
          <a:bodyPr/>
          <a:lstStyle/>
          <a:p>
            <a:r>
              <a:rPr lang="en-US"/>
              <a:t>Clouds Computing</a:t>
            </a:r>
          </a:p>
        </p:txBody>
      </p:sp>
      <p:sp>
        <p:nvSpPr>
          <p:cNvPr id="9" name="Slide Number Placeholder 8">
            <a:extLst>
              <a:ext uri="{FF2B5EF4-FFF2-40B4-BE49-F238E27FC236}">
                <a16:creationId xmlns:a16="http://schemas.microsoft.com/office/drawing/2014/main" id="{A132DD1A-0B1D-EA3E-C081-9A81F4597BB5}"/>
              </a:ext>
            </a:extLst>
          </p:cNvPr>
          <p:cNvSpPr>
            <a:spLocks noGrp="1"/>
          </p:cNvSpPr>
          <p:nvPr>
            <p:ph type="sldNum" sz="quarter" idx="12"/>
          </p:nvPr>
        </p:nvSpPr>
        <p:spPr/>
        <p:txBody>
          <a:bodyPr/>
          <a:lstStyle/>
          <a:p>
            <a:fld id="{B6F15528-21DE-4FAA-801E-634DDDAF4B2B}" type="slidenum">
              <a:rPr lang="en-US" smtClean="0"/>
              <a:pPr/>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Users\Andy\AppData\Local\Microsoft\Windows\Temporary Internet Files\Content.IE5\VM829XVI\MPj04028620000[1].jpg"/>
          <p:cNvPicPr>
            <a:picLocks noChangeAspect="1" noChangeArrowheads="1"/>
          </p:cNvPicPr>
          <p:nvPr/>
        </p:nvPicPr>
        <p:blipFill>
          <a:blip r:embed="rId2" cstate="print"/>
          <a:srcRect r="20366" b="11503"/>
          <a:stretch>
            <a:fillRect/>
          </a:stretch>
        </p:blipFill>
        <p:spPr bwMode="auto">
          <a:xfrm>
            <a:off x="-6927" y="1819988"/>
            <a:ext cx="4705762" cy="4455999"/>
          </a:xfrm>
          <a:prstGeom prst="rect">
            <a:avLst/>
          </a:prstGeom>
          <a:noFill/>
        </p:spPr>
      </p:pic>
      <p:sp>
        <p:nvSpPr>
          <p:cNvPr id="2" name="Title 1"/>
          <p:cNvSpPr>
            <a:spLocks noGrp="1"/>
          </p:cNvSpPr>
          <p:nvPr>
            <p:ph type="title"/>
          </p:nvPr>
        </p:nvSpPr>
        <p:spPr>
          <a:xfrm>
            <a:off x="1752600" y="274638"/>
            <a:ext cx="6934200" cy="868362"/>
          </a:xfrm>
        </p:spPr>
        <p:txBody>
          <a:bodyPr/>
          <a:lstStyle/>
          <a:p>
            <a:r>
              <a:rPr lang="en-US" dirty="0"/>
              <a:t>Utility Computing</a:t>
            </a:r>
          </a:p>
        </p:txBody>
      </p:sp>
      <p:sp>
        <p:nvSpPr>
          <p:cNvPr id="3" name="Content Placeholder 2"/>
          <p:cNvSpPr>
            <a:spLocks noGrp="1"/>
          </p:cNvSpPr>
          <p:nvPr>
            <p:ph idx="1"/>
          </p:nvPr>
        </p:nvSpPr>
        <p:spPr>
          <a:xfrm>
            <a:off x="2895600" y="1464403"/>
            <a:ext cx="6019800" cy="3276599"/>
          </a:xfrm>
        </p:spPr>
        <p:txBody>
          <a:bodyPr/>
          <a:lstStyle/>
          <a:p>
            <a:r>
              <a:rPr lang="en-US" dirty="0"/>
              <a:t>One service provisioning model</a:t>
            </a:r>
          </a:p>
          <a:p>
            <a:pPr lvl="1"/>
            <a:r>
              <a:rPr lang="en-US" dirty="0"/>
              <a:t>Service provider makes computing resources and infrastructure management available to the customer as needed, and charges them for specific usage rather than a flat rate.</a:t>
            </a:r>
          </a:p>
          <a:p>
            <a:pPr lvl="1"/>
            <a:r>
              <a:rPr lang="en-US" dirty="0"/>
              <a:t>Like other types of on-demand computing , the utility model seeks to maximize the efficient use of resources and/or minimize associated costs.</a:t>
            </a:r>
          </a:p>
        </p:txBody>
      </p:sp>
      <p:grpSp>
        <p:nvGrpSpPr>
          <p:cNvPr id="4" name="Group 3"/>
          <p:cNvGrpSpPr/>
          <p:nvPr/>
        </p:nvGrpSpPr>
        <p:grpSpPr>
          <a:xfrm>
            <a:off x="228600" y="228600"/>
            <a:ext cx="1198858" cy="1198858"/>
            <a:chOff x="3515370" y="1834641"/>
            <a:chExt cx="1198858" cy="1198858"/>
          </a:xfrm>
          <a:scene3d>
            <a:camera prst="orthographicFront"/>
            <a:lightRig rig="flat" dir="t"/>
          </a:scene3d>
        </p:grpSpPr>
        <p:sp>
          <p:nvSpPr>
            <p:cNvPr id="5" name="Oval 4"/>
            <p:cNvSpPr/>
            <p:nvPr/>
          </p:nvSpPr>
          <p:spPr>
            <a:xfrm>
              <a:off x="3515370" y="1834641"/>
              <a:ext cx="1198858" cy="1198858"/>
            </a:xfrm>
            <a:prstGeom prst="ellipse">
              <a:avLst/>
            </a:prstGeom>
            <a:gradFill rotWithShape="0">
              <a:gsLst>
                <a:gs pos="0">
                  <a:schemeClr val="accent2">
                    <a:lumMod val="50000"/>
                  </a:schemeClr>
                </a:gs>
                <a:gs pos="80000">
                  <a:schemeClr val="accent2">
                    <a:lumMod val="75000"/>
                  </a:schemeClr>
                </a:gs>
                <a:gs pos="100000">
                  <a:schemeClr val="accent2">
                    <a:lumMod val="75000"/>
                  </a:schemeClr>
                </a:gs>
              </a:gsLst>
            </a:gradFill>
            <a:sp3d prstMaterial="plastic">
              <a:bevelT w="120900" h="88900"/>
              <a:bevelB w="88900" h="31750" prst="angle"/>
            </a:sp3d>
          </p:spPr>
          <p:style>
            <a:lnRef idx="0">
              <a:schemeClr val="lt1">
                <a:hueOff val="0"/>
                <a:satOff val="0"/>
                <a:lumOff val="0"/>
                <a:alphaOff val="0"/>
              </a:schemeClr>
            </a:lnRef>
            <a:fillRef idx="3">
              <a:scrgbClr r="0" g="0" b="0"/>
            </a:fillRef>
            <a:effectRef idx="2">
              <a:schemeClr val="accent1">
                <a:shade val="60000"/>
                <a:hueOff val="0"/>
                <a:satOff val="0"/>
                <a:lumOff val="0"/>
                <a:alphaOff val="0"/>
              </a:schemeClr>
            </a:effectRef>
            <a:fontRef idx="minor">
              <a:schemeClr val="lt1"/>
            </a:fontRef>
          </p:style>
        </p:sp>
        <p:sp>
          <p:nvSpPr>
            <p:cNvPr id="6" name="Oval 4"/>
            <p:cNvSpPr/>
            <p:nvPr/>
          </p:nvSpPr>
          <p:spPr>
            <a:xfrm>
              <a:off x="3690939" y="2010210"/>
              <a:ext cx="847720" cy="8477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0" tIns="15240" rIns="0" bIns="15240" numCol="1" spcCol="1270" anchor="ctr" anchorCtr="0">
              <a:noAutofit/>
            </a:bodyPr>
            <a:lstStyle/>
            <a:p>
              <a:pPr lvl="0" algn="ctr" defTabSz="533400">
                <a:lnSpc>
                  <a:spcPct val="90000"/>
                </a:lnSpc>
                <a:spcBef>
                  <a:spcPct val="0"/>
                </a:spcBef>
                <a:spcAft>
                  <a:spcPct val="35000"/>
                </a:spcAft>
              </a:pPr>
              <a:r>
                <a:rPr lang="en-US" sz="1200" b="1" kern="1200" dirty="0">
                  <a:latin typeface="Cambria" pitchFamily="18" charset="0"/>
                </a:rPr>
                <a:t>Utility Computing</a:t>
              </a:r>
              <a:br>
                <a:rPr lang="en-US" sz="1200" b="1" kern="1200" dirty="0">
                  <a:latin typeface="Cambria" pitchFamily="18" charset="0"/>
                </a:rPr>
              </a:br>
              <a:br>
                <a:rPr lang="en-US" sz="400" b="1" kern="1200" dirty="0">
                  <a:latin typeface="Cambria" pitchFamily="18" charset="0"/>
                </a:rPr>
              </a:br>
              <a:r>
                <a:rPr lang="en-US" sz="1200" b="1" kern="1200" dirty="0">
                  <a:latin typeface="Cambria" pitchFamily="18" charset="0"/>
                </a:rPr>
                <a:t>SOA + SLA</a:t>
              </a:r>
            </a:p>
          </p:txBody>
        </p:sp>
      </p:grpSp>
      <p:sp>
        <p:nvSpPr>
          <p:cNvPr id="8" name="Date Placeholder 7">
            <a:extLst>
              <a:ext uri="{FF2B5EF4-FFF2-40B4-BE49-F238E27FC236}">
                <a16:creationId xmlns:a16="http://schemas.microsoft.com/office/drawing/2014/main" id="{CD53DA61-EF0B-461F-DA01-8F625B5DB5E1}"/>
              </a:ext>
            </a:extLst>
          </p:cNvPr>
          <p:cNvSpPr>
            <a:spLocks noGrp="1"/>
          </p:cNvSpPr>
          <p:nvPr>
            <p:ph type="dt" sz="half" idx="10"/>
          </p:nvPr>
        </p:nvSpPr>
        <p:spPr/>
        <p:txBody>
          <a:bodyPr/>
          <a:lstStyle/>
          <a:p>
            <a:r>
              <a:rPr lang="en-US"/>
              <a:t>Clouds Computing</a:t>
            </a:r>
          </a:p>
        </p:txBody>
      </p:sp>
      <p:sp>
        <p:nvSpPr>
          <p:cNvPr id="9" name="Slide Number Placeholder 8">
            <a:extLst>
              <a:ext uri="{FF2B5EF4-FFF2-40B4-BE49-F238E27FC236}">
                <a16:creationId xmlns:a16="http://schemas.microsoft.com/office/drawing/2014/main" id="{9BCE98DD-58D4-0AB7-9E1B-706777DE50F3}"/>
              </a:ext>
            </a:extLst>
          </p:cNvPr>
          <p:cNvSpPr>
            <a:spLocks noGrp="1"/>
          </p:cNvSpPr>
          <p:nvPr>
            <p:ph type="sldNum" sz="quarter" idx="12"/>
          </p:nvPr>
        </p:nvSpPr>
        <p:spPr/>
        <p:txBody>
          <a:bodyPr/>
          <a:lstStyle/>
          <a:p>
            <a:fld id="{B6F15528-21DE-4FAA-801E-634DDDAF4B2B}" type="slidenum">
              <a:rPr lang="en-US" smtClean="0"/>
              <a:pPr/>
              <a:t>16</a:t>
            </a:fld>
            <a:endParaRPr lang="en-US"/>
          </a:p>
        </p:txBody>
      </p:sp>
      <p:pic>
        <p:nvPicPr>
          <p:cNvPr id="10" name="Picture 9">
            <a:extLst>
              <a:ext uri="{FF2B5EF4-FFF2-40B4-BE49-F238E27FC236}">
                <a16:creationId xmlns:a16="http://schemas.microsoft.com/office/drawing/2014/main" id="{36954050-0912-014A-0115-EF89E54CFF9B}"/>
              </a:ext>
            </a:extLst>
          </p:cNvPr>
          <p:cNvPicPr>
            <a:picLocks noChangeAspect="1"/>
          </p:cNvPicPr>
          <p:nvPr/>
        </p:nvPicPr>
        <p:blipFill>
          <a:blip r:embed="rId3"/>
          <a:stretch>
            <a:fillRect/>
          </a:stretch>
        </p:blipFill>
        <p:spPr>
          <a:xfrm>
            <a:off x="5260944" y="4166821"/>
            <a:ext cx="2584511" cy="2584511"/>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274638"/>
            <a:ext cx="6934200" cy="868362"/>
          </a:xfrm>
        </p:spPr>
        <p:txBody>
          <a:bodyPr/>
          <a:lstStyle/>
          <a:p>
            <a:r>
              <a:rPr lang="en-US" dirty="0"/>
              <a:t>What Is Service?</a:t>
            </a:r>
          </a:p>
        </p:txBody>
      </p:sp>
      <p:sp>
        <p:nvSpPr>
          <p:cNvPr id="3" name="Content Placeholder 2"/>
          <p:cNvSpPr>
            <a:spLocks noGrp="1"/>
          </p:cNvSpPr>
          <p:nvPr>
            <p:ph idx="1"/>
          </p:nvPr>
        </p:nvSpPr>
        <p:spPr>
          <a:xfrm>
            <a:off x="457200" y="1600201"/>
            <a:ext cx="8382000" cy="2895600"/>
          </a:xfrm>
        </p:spPr>
        <p:txBody>
          <a:bodyPr/>
          <a:lstStyle/>
          <a:p>
            <a:r>
              <a:rPr lang="en-US" dirty="0"/>
              <a:t>Service is what you connect together using Web Services.</a:t>
            </a:r>
          </a:p>
          <a:p>
            <a:r>
              <a:rPr lang="en-US" dirty="0"/>
              <a:t>Service is the </a:t>
            </a:r>
            <a:r>
              <a:rPr lang="en-US" b="1" dirty="0"/>
              <a:t>endpoint</a:t>
            </a:r>
            <a:r>
              <a:rPr lang="en-US" dirty="0"/>
              <a:t> of a connection.</a:t>
            </a:r>
          </a:p>
          <a:p>
            <a:r>
              <a:rPr lang="en-US" dirty="0"/>
              <a:t>Functionalities of service :</a:t>
            </a:r>
          </a:p>
          <a:p>
            <a:pPr lvl="1"/>
            <a:r>
              <a:rPr lang="en-US" dirty="0"/>
              <a:t>A service should be well-defined</a:t>
            </a:r>
          </a:p>
          <a:p>
            <a:pPr lvl="1"/>
            <a:r>
              <a:rPr lang="en-US" dirty="0"/>
              <a:t>A service should be self-contained</a:t>
            </a:r>
          </a:p>
          <a:p>
            <a:pPr lvl="1"/>
            <a:r>
              <a:rPr lang="en-US" dirty="0"/>
              <a:t>A service should not depend on the context or state of other services.</a:t>
            </a:r>
          </a:p>
          <a:p>
            <a:pPr lvl="1"/>
            <a:endParaRPr lang="en-US" dirty="0"/>
          </a:p>
        </p:txBody>
      </p:sp>
      <p:grpSp>
        <p:nvGrpSpPr>
          <p:cNvPr id="4" name="Group 3"/>
          <p:cNvGrpSpPr/>
          <p:nvPr/>
        </p:nvGrpSpPr>
        <p:grpSpPr>
          <a:xfrm>
            <a:off x="228600" y="228600"/>
            <a:ext cx="1198858" cy="1198858"/>
            <a:chOff x="3515370" y="1834641"/>
            <a:chExt cx="1198858" cy="1198858"/>
          </a:xfrm>
          <a:scene3d>
            <a:camera prst="orthographicFront"/>
            <a:lightRig rig="flat" dir="t"/>
          </a:scene3d>
        </p:grpSpPr>
        <p:sp>
          <p:nvSpPr>
            <p:cNvPr id="5" name="Oval 4"/>
            <p:cNvSpPr/>
            <p:nvPr/>
          </p:nvSpPr>
          <p:spPr>
            <a:xfrm>
              <a:off x="3515370" y="1834641"/>
              <a:ext cx="1198858" cy="1198858"/>
            </a:xfrm>
            <a:prstGeom prst="ellipse">
              <a:avLst/>
            </a:prstGeom>
            <a:gradFill rotWithShape="0">
              <a:gsLst>
                <a:gs pos="0">
                  <a:schemeClr val="accent2">
                    <a:lumMod val="50000"/>
                  </a:schemeClr>
                </a:gs>
                <a:gs pos="80000">
                  <a:schemeClr val="accent2">
                    <a:lumMod val="75000"/>
                  </a:schemeClr>
                </a:gs>
                <a:gs pos="100000">
                  <a:schemeClr val="accent2">
                    <a:lumMod val="75000"/>
                  </a:schemeClr>
                </a:gs>
              </a:gsLst>
            </a:gradFill>
            <a:sp3d prstMaterial="plastic">
              <a:bevelT w="120900" h="88900"/>
              <a:bevelB w="88900" h="31750" prst="angle"/>
            </a:sp3d>
          </p:spPr>
          <p:style>
            <a:lnRef idx="0">
              <a:schemeClr val="lt1">
                <a:hueOff val="0"/>
                <a:satOff val="0"/>
                <a:lumOff val="0"/>
                <a:alphaOff val="0"/>
              </a:schemeClr>
            </a:lnRef>
            <a:fillRef idx="3">
              <a:scrgbClr r="0" g="0" b="0"/>
            </a:fillRef>
            <a:effectRef idx="2">
              <a:schemeClr val="accent1">
                <a:shade val="60000"/>
                <a:hueOff val="0"/>
                <a:satOff val="0"/>
                <a:lumOff val="0"/>
                <a:alphaOff val="0"/>
              </a:schemeClr>
            </a:effectRef>
            <a:fontRef idx="minor">
              <a:schemeClr val="lt1"/>
            </a:fontRef>
          </p:style>
        </p:sp>
        <p:sp>
          <p:nvSpPr>
            <p:cNvPr id="6" name="Oval 4"/>
            <p:cNvSpPr/>
            <p:nvPr/>
          </p:nvSpPr>
          <p:spPr>
            <a:xfrm>
              <a:off x="3690939" y="2010210"/>
              <a:ext cx="847720" cy="8477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0" tIns="15240" rIns="0" bIns="15240" numCol="1" spcCol="1270" anchor="ctr" anchorCtr="0">
              <a:noAutofit/>
            </a:bodyPr>
            <a:lstStyle/>
            <a:p>
              <a:pPr lvl="0" algn="ctr" defTabSz="533400">
                <a:lnSpc>
                  <a:spcPct val="90000"/>
                </a:lnSpc>
                <a:spcBef>
                  <a:spcPct val="0"/>
                </a:spcBef>
                <a:spcAft>
                  <a:spcPct val="35000"/>
                </a:spcAft>
              </a:pPr>
              <a:r>
                <a:rPr lang="en-US" sz="1200" b="1" kern="1200" dirty="0">
                  <a:latin typeface="Cambria" pitchFamily="18" charset="0"/>
                </a:rPr>
                <a:t>Utility Computing</a:t>
              </a:r>
              <a:br>
                <a:rPr lang="en-US" sz="1200" b="1" kern="1200" dirty="0">
                  <a:latin typeface="Cambria" pitchFamily="18" charset="0"/>
                </a:rPr>
              </a:br>
              <a:br>
                <a:rPr lang="en-US" sz="400" b="1" kern="1200" dirty="0">
                  <a:latin typeface="Cambria" pitchFamily="18" charset="0"/>
                </a:rPr>
              </a:br>
              <a:r>
                <a:rPr lang="en-US" sz="1200" b="1" kern="1200" dirty="0">
                  <a:latin typeface="Cambria" pitchFamily="18" charset="0"/>
                </a:rPr>
                <a:t>SOA + SLA</a:t>
              </a:r>
            </a:p>
          </p:txBody>
        </p:sp>
      </p:grpSp>
      <p:pic>
        <p:nvPicPr>
          <p:cNvPr id="70658" name="Picture 2" descr="http://www.gtseng.com/images/service_photo_e3mh.jpg"/>
          <p:cNvPicPr>
            <a:picLocks noChangeAspect="1" noChangeArrowheads="1"/>
          </p:cNvPicPr>
          <p:nvPr/>
        </p:nvPicPr>
        <p:blipFill>
          <a:blip r:embed="rId2" cstate="print"/>
          <a:srcRect t="11667" b="20000"/>
          <a:stretch>
            <a:fillRect/>
          </a:stretch>
        </p:blipFill>
        <p:spPr bwMode="auto">
          <a:xfrm>
            <a:off x="2345531" y="4191000"/>
            <a:ext cx="4452938" cy="228570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Date Placeholder 6">
            <a:extLst>
              <a:ext uri="{FF2B5EF4-FFF2-40B4-BE49-F238E27FC236}">
                <a16:creationId xmlns:a16="http://schemas.microsoft.com/office/drawing/2014/main" id="{BF8006D2-604A-7A7C-3811-954E695F3BA4}"/>
              </a:ext>
            </a:extLst>
          </p:cNvPr>
          <p:cNvSpPr>
            <a:spLocks noGrp="1"/>
          </p:cNvSpPr>
          <p:nvPr>
            <p:ph type="dt" sz="half" idx="10"/>
          </p:nvPr>
        </p:nvSpPr>
        <p:spPr/>
        <p:txBody>
          <a:bodyPr/>
          <a:lstStyle/>
          <a:p>
            <a:r>
              <a:rPr lang="en-US"/>
              <a:t>Clouds Computing</a:t>
            </a:r>
          </a:p>
        </p:txBody>
      </p:sp>
      <p:sp>
        <p:nvSpPr>
          <p:cNvPr id="8" name="Slide Number Placeholder 7">
            <a:extLst>
              <a:ext uri="{FF2B5EF4-FFF2-40B4-BE49-F238E27FC236}">
                <a16:creationId xmlns:a16="http://schemas.microsoft.com/office/drawing/2014/main" id="{C60AD24A-D8AA-6CEF-E308-6BAA2EB19B5D}"/>
              </a:ext>
            </a:extLst>
          </p:cNvPr>
          <p:cNvSpPr>
            <a:spLocks noGrp="1"/>
          </p:cNvSpPr>
          <p:nvPr>
            <p:ph type="sldNum" sz="quarter" idx="12"/>
          </p:nvPr>
        </p:nvSpPr>
        <p:spPr/>
        <p:txBody>
          <a:bodyPr/>
          <a:lstStyle/>
          <a:p>
            <a:fld id="{B6F15528-21DE-4FAA-801E-634DDDAF4B2B}" type="slidenum">
              <a:rPr lang="en-US" smtClean="0"/>
              <a:pPr/>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274638"/>
            <a:ext cx="6934200" cy="868362"/>
          </a:xfrm>
        </p:spPr>
        <p:txBody>
          <a:bodyPr/>
          <a:lstStyle/>
          <a:p>
            <a:r>
              <a:rPr lang="en-US" dirty="0"/>
              <a:t>What Is Web Service?</a:t>
            </a:r>
          </a:p>
        </p:txBody>
      </p:sp>
      <p:sp>
        <p:nvSpPr>
          <p:cNvPr id="3" name="Content Placeholder 2"/>
          <p:cNvSpPr>
            <a:spLocks noGrp="1"/>
          </p:cNvSpPr>
          <p:nvPr>
            <p:ph idx="1"/>
          </p:nvPr>
        </p:nvSpPr>
        <p:spPr>
          <a:xfrm>
            <a:off x="457200" y="1600200"/>
            <a:ext cx="8229600" cy="5029200"/>
          </a:xfrm>
        </p:spPr>
        <p:txBody>
          <a:bodyPr>
            <a:noAutofit/>
          </a:bodyPr>
          <a:lstStyle/>
          <a:p>
            <a:r>
              <a:rPr lang="en-US" dirty="0"/>
              <a:t>Definition :</a:t>
            </a:r>
          </a:p>
          <a:p>
            <a:pPr lvl="1"/>
            <a:r>
              <a:rPr lang="en-US" dirty="0"/>
              <a:t>Web service is self-describing and stateless modules that perform discrete units of work and are available over the network</a:t>
            </a:r>
          </a:p>
          <a:p>
            <a:pPr lvl="1"/>
            <a:r>
              <a:rPr lang="en-US" dirty="0"/>
              <a:t>Web service providers offer APIs that enable developers to exploit functionality over the Internet, rather than delivering full-blown applications</a:t>
            </a:r>
            <a:br>
              <a:rPr lang="en-US" dirty="0"/>
            </a:br>
            <a:endParaRPr lang="en-US" dirty="0"/>
          </a:p>
          <a:p>
            <a:r>
              <a:rPr lang="en-US" dirty="0"/>
              <a:t>Web Services Description Language (WSDL) :</a:t>
            </a:r>
          </a:p>
          <a:p>
            <a:pPr lvl="1"/>
            <a:r>
              <a:rPr lang="en-US" dirty="0"/>
              <a:t>Expressed in XML which include both data type and messages</a:t>
            </a:r>
          </a:p>
          <a:p>
            <a:pPr lvl="1"/>
            <a:r>
              <a:rPr lang="en-US" dirty="0"/>
              <a:t>Four types of operations :</a:t>
            </a:r>
          </a:p>
          <a:p>
            <a:pPr lvl="2"/>
            <a:r>
              <a:rPr lang="en-US" dirty="0"/>
              <a:t>One-way - Messages sent without a reply required</a:t>
            </a:r>
          </a:p>
          <a:p>
            <a:pPr lvl="2"/>
            <a:r>
              <a:rPr lang="en-US" dirty="0"/>
              <a:t>Request &amp; response - Sending and replying messages</a:t>
            </a:r>
          </a:p>
          <a:p>
            <a:pPr lvl="2"/>
            <a:r>
              <a:rPr lang="en-US" dirty="0"/>
              <a:t>Solicit response - A request for a response</a:t>
            </a:r>
          </a:p>
          <a:p>
            <a:pPr lvl="2"/>
            <a:r>
              <a:rPr lang="en-US" dirty="0"/>
              <a:t>Notification - Messages sent to multiple receivers</a:t>
            </a:r>
          </a:p>
        </p:txBody>
      </p:sp>
      <p:grpSp>
        <p:nvGrpSpPr>
          <p:cNvPr id="4" name="Group 3"/>
          <p:cNvGrpSpPr/>
          <p:nvPr/>
        </p:nvGrpSpPr>
        <p:grpSpPr>
          <a:xfrm>
            <a:off x="228600" y="228600"/>
            <a:ext cx="1198858" cy="1198858"/>
            <a:chOff x="3515370" y="1834641"/>
            <a:chExt cx="1198858" cy="1198858"/>
          </a:xfrm>
          <a:scene3d>
            <a:camera prst="orthographicFront"/>
            <a:lightRig rig="flat" dir="t"/>
          </a:scene3d>
        </p:grpSpPr>
        <p:sp>
          <p:nvSpPr>
            <p:cNvPr id="5" name="Oval 4"/>
            <p:cNvSpPr/>
            <p:nvPr/>
          </p:nvSpPr>
          <p:spPr>
            <a:xfrm>
              <a:off x="3515370" y="1834641"/>
              <a:ext cx="1198858" cy="1198858"/>
            </a:xfrm>
            <a:prstGeom prst="ellipse">
              <a:avLst/>
            </a:prstGeom>
            <a:gradFill rotWithShape="0">
              <a:gsLst>
                <a:gs pos="0">
                  <a:schemeClr val="accent2">
                    <a:lumMod val="50000"/>
                  </a:schemeClr>
                </a:gs>
                <a:gs pos="80000">
                  <a:schemeClr val="accent2">
                    <a:lumMod val="75000"/>
                  </a:schemeClr>
                </a:gs>
                <a:gs pos="100000">
                  <a:schemeClr val="accent2">
                    <a:lumMod val="75000"/>
                  </a:schemeClr>
                </a:gs>
              </a:gsLst>
            </a:gradFill>
            <a:sp3d prstMaterial="plastic">
              <a:bevelT w="120900" h="88900"/>
              <a:bevelB w="88900" h="31750" prst="angle"/>
            </a:sp3d>
          </p:spPr>
          <p:style>
            <a:lnRef idx="0">
              <a:schemeClr val="lt1">
                <a:hueOff val="0"/>
                <a:satOff val="0"/>
                <a:lumOff val="0"/>
                <a:alphaOff val="0"/>
              </a:schemeClr>
            </a:lnRef>
            <a:fillRef idx="3">
              <a:scrgbClr r="0" g="0" b="0"/>
            </a:fillRef>
            <a:effectRef idx="2">
              <a:schemeClr val="accent1">
                <a:shade val="60000"/>
                <a:hueOff val="0"/>
                <a:satOff val="0"/>
                <a:lumOff val="0"/>
                <a:alphaOff val="0"/>
              </a:schemeClr>
            </a:effectRef>
            <a:fontRef idx="minor">
              <a:schemeClr val="lt1"/>
            </a:fontRef>
          </p:style>
        </p:sp>
        <p:sp>
          <p:nvSpPr>
            <p:cNvPr id="6" name="Oval 4"/>
            <p:cNvSpPr/>
            <p:nvPr/>
          </p:nvSpPr>
          <p:spPr>
            <a:xfrm>
              <a:off x="3690939" y="2010210"/>
              <a:ext cx="847720" cy="8477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0" tIns="15240" rIns="0" bIns="15240" numCol="1" spcCol="1270" anchor="ctr" anchorCtr="0">
              <a:noAutofit/>
            </a:bodyPr>
            <a:lstStyle/>
            <a:p>
              <a:pPr lvl="0" algn="ctr" defTabSz="533400">
                <a:lnSpc>
                  <a:spcPct val="90000"/>
                </a:lnSpc>
                <a:spcBef>
                  <a:spcPct val="0"/>
                </a:spcBef>
                <a:spcAft>
                  <a:spcPct val="35000"/>
                </a:spcAft>
              </a:pPr>
              <a:r>
                <a:rPr lang="en-US" sz="1200" b="1" kern="1200" dirty="0">
                  <a:latin typeface="Cambria" pitchFamily="18" charset="0"/>
                </a:rPr>
                <a:t>Utility Computing</a:t>
              </a:r>
              <a:br>
                <a:rPr lang="en-US" sz="1200" b="1" kern="1200" dirty="0">
                  <a:latin typeface="Cambria" pitchFamily="18" charset="0"/>
                </a:rPr>
              </a:br>
              <a:br>
                <a:rPr lang="en-US" sz="400" b="1" kern="1200" dirty="0">
                  <a:latin typeface="Cambria" pitchFamily="18" charset="0"/>
                </a:rPr>
              </a:br>
              <a:r>
                <a:rPr lang="en-US" sz="1200" b="1" kern="1200" dirty="0">
                  <a:latin typeface="Cambria" pitchFamily="18" charset="0"/>
                </a:rPr>
                <a:t>SOA + SLA</a:t>
              </a:r>
            </a:p>
          </p:txBody>
        </p:sp>
      </p:grpSp>
      <p:sp>
        <p:nvSpPr>
          <p:cNvPr id="7" name="Date Placeholder 6">
            <a:extLst>
              <a:ext uri="{FF2B5EF4-FFF2-40B4-BE49-F238E27FC236}">
                <a16:creationId xmlns:a16="http://schemas.microsoft.com/office/drawing/2014/main" id="{0011C90E-DF48-E31F-F84C-C7CEEE8739DA}"/>
              </a:ext>
            </a:extLst>
          </p:cNvPr>
          <p:cNvSpPr>
            <a:spLocks noGrp="1"/>
          </p:cNvSpPr>
          <p:nvPr>
            <p:ph type="dt" sz="half" idx="10"/>
          </p:nvPr>
        </p:nvSpPr>
        <p:spPr/>
        <p:txBody>
          <a:bodyPr/>
          <a:lstStyle/>
          <a:p>
            <a:r>
              <a:rPr lang="en-US"/>
              <a:t>Clouds Computing</a:t>
            </a:r>
          </a:p>
        </p:txBody>
      </p:sp>
      <p:sp>
        <p:nvSpPr>
          <p:cNvPr id="8" name="Slide Number Placeholder 7">
            <a:extLst>
              <a:ext uri="{FF2B5EF4-FFF2-40B4-BE49-F238E27FC236}">
                <a16:creationId xmlns:a16="http://schemas.microsoft.com/office/drawing/2014/main" id="{5EC9C299-554B-C0FB-B5AD-747F4FCD1CE9}"/>
              </a:ext>
            </a:extLst>
          </p:cNvPr>
          <p:cNvSpPr>
            <a:spLocks noGrp="1"/>
          </p:cNvSpPr>
          <p:nvPr>
            <p:ph type="sldNum" sz="quarter" idx="12"/>
          </p:nvPr>
        </p:nvSpPr>
        <p:spPr/>
        <p:txBody>
          <a:bodyPr/>
          <a:lstStyle/>
          <a:p>
            <a:fld id="{B6F15528-21DE-4FAA-801E-634DDDAF4B2B}" type="slidenum">
              <a:rPr lang="en-US" smtClean="0"/>
              <a:pPr/>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74638"/>
            <a:ext cx="7467600" cy="868362"/>
          </a:xfrm>
        </p:spPr>
        <p:txBody>
          <a:bodyPr>
            <a:normAutofit/>
          </a:bodyPr>
          <a:lstStyle/>
          <a:p>
            <a:r>
              <a:rPr lang="en-US" dirty="0"/>
              <a:t>Service Oriented Architecture</a:t>
            </a:r>
          </a:p>
        </p:txBody>
      </p:sp>
      <p:sp>
        <p:nvSpPr>
          <p:cNvPr id="3" name="Content Placeholder 2"/>
          <p:cNvSpPr>
            <a:spLocks noGrp="1"/>
          </p:cNvSpPr>
          <p:nvPr>
            <p:ph idx="1"/>
          </p:nvPr>
        </p:nvSpPr>
        <p:spPr>
          <a:xfrm>
            <a:off x="457200" y="1600201"/>
            <a:ext cx="8382000" cy="3810000"/>
          </a:xfrm>
        </p:spPr>
        <p:txBody>
          <a:bodyPr/>
          <a:lstStyle/>
          <a:p>
            <a:r>
              <a:rPr lang="en-US" dirty="0"/>
              <a:t>Definition</a:t>
            </a:r>
          </a:p>
          <a:p>
            <a:pPr lvl="1"/>
            <a:r>
              <a:rPr lang="en-US" dirty="0"/>
              <a:t>Service Oriented Architecture (SOA) is essentially a collection of services which communicate with each other</a:t>
            </a:r>
          </a:p>
          <a:p>
            <a:pPr lvl="1"/>
            <a:r>
              <a:rPr lang="en-US" dirty="0"/>
              <a:t>Contain a flexible set of design principles used during the phases of systems development and integration</a:t>
            </a:r>
          </a:p>
          <a:p>
            <a:pPr lvl="1"/>
            <a:r>
              <a:rPr lang="en-US" dirty="0"/>
              <a:t>Provide a loosely-integrated suite of services that can be used within multiple business domains</a:t>
            </a:r>
          </a:p>
          <a:p>
            <a:r>
              <a:rPr lang="en-US" dirty="0"/>
              <a:t>Approach</a:t>
            </a:r>
          </a:p>
          <a:p>
            <a:pPr lvl="1"/>
            <a:r>
              <a:rPr lang="en-US" dirty="0"/>
              <a:t>Usually implemented by Web Service model</a:t>
            </a:r>
          </a:p>
        </p:txBody>
      </p:sp>
      <p:grpSp>
        <p:nvGrpSpPr>
          <p:cNvPr id="4" name="Group 3"/>
          <p:cNvGrpSpPr/>
          <p:nvPr/>
        </p:nvGrpSpPr>
        <p:grpSpPr>
          <a:xfrm>
            <a:off x="228600" y="228600"/>
            <a:ext cx="1198858" cy="1198858"/>
            <a:chOff x="3515370" y="1834641"/>
            <a:chExt cx="1198858" cy="1198858"/>
          </a:xfrm>
          <a:scene3d>
            <a:camera prst="orthographicFront"/>
            <a:lightRig rig="flat" dir="t"/>
          </a:scene3d>
        </p:grpSpPr>
        <p:sp>
          <p:nvSpPr>
            <p:cNvPr id="5" name="Oval 4"/>
            <p:cNvSpPr/>
            <p:nvPr/>
          </p:nvSpPr>
          <p:spPr>
            <a:xfrm>
              <a:off x="3515370" y="1834641"/>
              <a:ext cx="1198858" cy="1198858"/>
            </a:xfrm>
            <a:prstGeom prst="ellipse">
              <a:avLst/>
            </a:prstGeom>
            <a:gradFill rotWithShape="0">
              <a:gsLst>
                <a:gs pos="0">
                  <a:schemeClr val="accent2">
                    <a:lumMod val="50000"/>
                  </a:schemeClr>
                </a:gs>
                <a:gs pos="80000">
                  <a:schemeClr val="accent2">
                    <a:lumMod val="75000"/>
                  </a:schemeClr>
                </a:gs>
                <a:gs pos="100000">
                  <a:schemeClr val="accent2">
                    <a:lumMod val="75000"/>
                  </a:schemeClr>
                </a:gs>
              </a:gsLst>
            </a:gradFill>
            <a:sp3d prstMaterial="plastic">
              <a:bevelT w="120900" h="88900"/>
              <a:bevelB w="88900" h="31750" prst="angle"/>
            </a:sp3d>
          </p:spPr>
          <p:style>
            <a:lnRef idx="0">
              <a:schemeClr val="lt1">
                <a:hueOff val="0"/>
                <a:satOff val="0"/>
                <a:lumOff val="0"/>
                <a:alphaOff val="0"/>
              </a:schemeClr>
            </a:lnRef>
            <a:fillRef idx="3">
              <a:scrgbClr r="0" g="0" b="0"/>
            </a:fillRef>
            <a:effectRef idx="2">
              <a:schemeClr val="accent1">
                <a:shade val="60000"/>
                <a:hueOff val="0"/>
                <a:satOff val="0"/>
                <a:lumOff val="0"/>
                <a:alphaOff val="0"/>
              </a:schemeClr>
            </a:effectRef>
            <a:fontRef idx="minor">
              <a:schemeClr val="lt1"/>
            </a:fontRef>
          </p:style>
        </p:sp>
        <p:sp>
          <p:nvSpPr>
            <p:cNvPr id="6" name="Oval 4"/>
            <p:cNvSpPr/>
            <p:nvPr/>
          </p:nvSpPr>
          <p:spPr>
            <a:xfrm>
              <a:off x="3690939" y="2010210"/>
              <a:ext cx="847720" cy="8477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0" tIns="15240" rIns="0" bIns="15240" numCol="1" spcCol="1270" anchor="ctr" anchorCtr="0">
              <a:noAutofit/>
            </a:bodyPr>
            <a:lstStyle/>
            <a:p>
              <a:pPr lvl="0" algn="ctr" defTabSz="533400">
                <a:lnSpc>
                  <a:spcPct val="90000"/>
                </a:lnSpc>
                <a:spcBef>
                  <a:spcPct val="0"/>
                </a:spcBef>
                <a:spcAft>
                  <a:spcPct val="35000"/>
                </a:spcAft>
              </a:pPr>
              <a:r>
                <a:rPr lang="en-US" sz="1200" b="1" kern="1200" dirty="0">
                  <a:latin typeface="Cambria" pitchFamily="18" charset="0"/>
                </a:rPr>
                <a:t>Utility Computing</a:t>
              </a:r>
              <a:br>
                <a:rPr lang="en-US" sz="1200" b="1" kern="1200" dirty="0">
                  <a:latin typeface="Cambria" pitchFamily="18" charset="0"/>
                </a:rPr>
              </a:br>
              <a:br>
                <a:rPr lang="en-US" sz="400" b="1" kern="1200" dirty="0">
                  <a:latin typeface="Cambria" pitchFamily="18" charset="0"/>
                </a:rPr>
              </a:br>
              <a:r>
                <a:rPr lang="en-US" sz="1200" b="1" kern="1200" dirty="0">
                  <a:latin typeface="Cambria" pitchFamily="18" charset="0"/>
                </a:rPr>
                <a:t>SOA + SLA</a:t>
              </a:r>
            </a:p>
          </p:txBody>
        </p:sp>
      </p:grpSp>
      <p:pic>
        <p:nvPicPr>
          <p:cNvPr id="10" name="Picture 9" descr="service-oriented_architecture_basics.jpg"/>
          <p:cNvPicPr>
            <a:picLocks noChangeAspect="1"/>
          </p:cNvPicPr>
          <p:nvPr/>
        </p:nvPicPr>
        <p:blipFill>
          <a:blip r:embed="rId2" cstate="print"/>
          <a:stretch>
            <a:fillRect/>
          </a:stretch>
        </p:blipFill>
        <p:spPr>
          <a:xfrm>
            <a:off x="1473679" y="5105400"/>
            <a:ext cx="6832121" cy="1371600"/>
          </a:xfrm>
          <a:prstGeom prst="rect">
            <a:avLst/>
          </a:prstGeom>
        </p:spPr>
      </p:pic>
      <p:sp>
        <p:nvSpPr>
          <p:cNvPr id="7" name="Date Placeholder 6">
            <a:extLst>
              <a:ext uri="{FF2B5EF4-FFF2-40B4-BE49-F238E27FC236}">
                <a16:creationId xmlns:a16="http://schemas.microsoft.com/office/drawing/2014/main" id="{E34E7BD1-11B9-7FB6-226B-4BEE6CE8B53E}"/>
              </a:ext>
            </a:extLst>
          </p:cNvPr>
          <p:cNvSpPr>
            <a:spLocks noGrp="1"/>
          </p:cNvSpPr>
          <p:nvPr>
            <p:ph type="dt" sz="half" idx="10"/>
          </p:nvPr>
        </p:nvSpPr>
        <p:spPr/>
        <p:txBody>
          <a:bodyPr/>
          <a:lstStyle/>
          <a:p>
            <a:r>
              <a:rPr lang="en-US"/>
              <a:t>Clouds Computing</a:t>
            </a:r>
          </a:p>
        </p:txBody>
      </p:sp>
      <p:sp>
        <p:nvSpPr>
          <p:cNvPr id="8" name="Slide Number Placeholder 7">
            <a:extLst>
              <a:ext uri="{FF2B5EF4-FFF2-40B4-BE49-F238E27FC236}">
                <a16:creationId xmlns:a16="http://schemas.microsoft.com/office/drawing/2014/main" id="{36C9FE0A-9AB4-2843-D115-803A76B13E77}"/>
              </a:ext>
            </a:extLst>
          </p:cNvPr>
          <p:cNvSpPr>
            <a:spLocks noGrp="1"/>
          </p:cNvSpPr>
          <p:nvPr>
            <p:ph type="sldNum" sz="quarter" idx="12"/>
          </p:nvPr>
        </p:nvSpPr>
        <p:spPr/>
        <p:txBody>
          <a:bodyPr/>
          <a:lstStyle/>
          <a:p>
            <a:fld id="{B6F15528-21DE-4FAA-801E-634DDDAF4B2B}" type="slidenum">
              <a:rPr lang="en-US" smtClean="0"/>
              <a:pPr/>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r>
              <a:rPr lang="en-US" dirty="0"/>
              <a:t>What is Cloud Computing ?</a:t>
            </a:r>
          </a:p>
          <a:p>
            <a:pPr lvl="1"/>
            <a:r>
              <a:rPr lang="en-US" dirty="0"/>
              <a:t>Different perspectives</a:t>
            </a:r>
          </a:p>
          <a:p>
            <a:pPr lvl="1"/>
            <a:r>
              <a:rPr lang="en-US" dirty="0"/>
              <a:t>Properties and characteristics</a:t>
            </a:r>
          </a:p>
          <a:p>
            <a:pPr lvl="1"/>
            <a:r>
              <a:rPr lang="en-US" dirty="0"/>
              <a:t>Benefits from cloud computing</a:t>
            </a:r>
          </a:p>
          <a:p>
            <a:endParaRPr lang="en-US" dirty="0"/>
          </a:p>
          <a:p>
            <a:r>
              <a:rPr lang="en-US" dirty="0"/>
              <a:t>Service and deployment models</a:t>
            </a:r>
          </a:p>
          <a:p>
            <a:pPr lvl="1"/>
            <a:r>
              <a:rPr lang="en-US" dirty="0"/>
              <a:t>Three service models</a:t>
            </a:r>
          </a:p>
          <a:p>
            <a:pPr lvl="1"/>
            <a:r>
              <a:rPr lang="en-US" dirty="0"/>
              <a:t>Four deployment models</a:t>
            </a:r>
          </a:p>
        </p:txBody>
      </p:sp>
      <p:sp>
        <p:nvSpPr>
          <p:cNvPr id="4" name="Date Placeholder 3">
            <a:extLst>
              <a:ext uri="{FF2B5EF4-FFF2-40B4-BE49-F238E27FC236}">
                <a16:creationId xmlns:a16="http://schemas.microsoft.com/office/drawing/2014/main" id="{93577C09-B1A3-2795-99C5-D9E0C71981E1}"/>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0F6541C-254B-8F20-D9F0-CD9E08A50482}"/>
              </a:ext>
            </a:extLst>
          </p:cNvPr>
          <p:cNvSpPr>
            <a:spLocks noGrp="1"/>
          </p:cNvSpPr>
          <p:nvPr>
            <p:ph type="sldNum" sz="quarter" idx="12"/>
          </p:nvPr>
        </p:nvSpPr>
        <p:spPr/>
        <p:txBody>
          <a:bodyPr/>
          <a:lstStyle/>
          <a:p>
            <a:fld id="{B6F15528-21DE-4FAA-801E-634DDDAF4B2B}" type="slidenum">
              <a:rPr lang="en-US" smtClean="0"/>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2" descr="http://www.nanophase.com/UserFiles/image/Web%20-%20Quality%201.jpg"/>
          <p:cNvPicPr>
            <a:picLocks noChangeAspect="1" noChangeArrowheads="1"/>
          </p:cNvPicPr>
          <p:nvPr/>
        </p:nvPicPr>
        <p:blipFill>
          <a:blip r:embed="rId2" cstate="print"/>
          <a:srcRect/>
          <a:stretch>
            <a:fillRect/>
          </a:stretch>
        </p:blipFill>
        <p:spPr bwMode="auto">
          <a:xfrm>
            <a:off x="5410200" y="3347029"/>
            <a:ext cx="2804160" cy="2825087"/>
          </a:xfrm>
          <a:prstGeom prst="roundRect">
            <a:avLst>
              <a:gd name="adj" fmla="val 19358"/>
            </a:avLst>
          </a:prstGeom>
          <a:noFill/>
          <a:effectLst>
            <a:softEdge rad="317500"/>
          </a:effectLst>
        </p:spPr>
      </p:pic>
      <p:sp>
        <p:nvSpPr>
          <p:cNvPr id="2" name="Title 1"/>
          <p:cNvSpPr>
            <a:spLocks noGrp="1"/>
          </p:cNvSpPr>
          <p:nvPr>
            <p:ph type="title"/>
          </p:nvPr>
        </p:nvSpPr>
        <p:spPr>
          <a:xfrm>
            <a:off x="1752600" y="274638"/>
            <a:ext cx="6934200" cy="868362"/>
          </a:xfrm>
        </p:spPr>
        <p:txBody>
          <a:bodyPr/>
          <a:lstStyle/>
          <a:p>
            <a:r>
              <a:rPr lang="en-US" dirty="0"/>
              <a:t>Quality Of Service</a:t>
            </a:r>
          </a:p>
        </p:txBody>
      </p:sp>
      <p:sp>
        <p:nvSpPr>
          <p:cNvPr id="3" name="Content Placeholder 2"/>
          <p:cNvSpPr>
            <a:spLocks noGrp="1"/>
          </p:cNvSpPr>
          <p:nvPr>
            <p:ph idx="1"/>
          </p:nvPr>
        </p:nvSpPr>
        <p:spPr>
          <a:xfrm>
            <a:off x="457200" y="1600201"/>
            <a:ext cx="8229600" cy="3429000"/>
          </a:xfrm>
        </p:spPr>
        <p:txBody>
          <a:bodyPr/>
          <a:lstStyle/>
          <a:p>
            <a:r>
              <a:rPr lang="en-US" dirty="0"/>
              <a:t>Original definition</a:t>
            </a:r>
          </a:p>
          <a:p>
            <a:pPr lvl="1"/>
            <a:r>
              <a:rPr lang="en-US" dirty="0"/>
              <a:t>Quality of Service (</a:t>
            </a:r>
            <a:r>
              <a:rPr lang="en-US" dirty="0" err="1"/>
              <a:t>QoS</a:t>
            </a:r>
            <a:r>
              <a:rPr lang="en-US" dirty="0"/>
              <a:t>) is a set of technologies for managing network traffic in a cost effective manner to enhance user experiences for home and enterprise environments. </a:t>
            </a:r>
            <a:br>
              <a:rPr lang="en-US" dirty="0"/>
            </a:br>
            <a:endParaRPr lang="en-US" dirty="0"/>
          </a:p>
          <a:p>
            <a:r>
              <a:rPr lang="en-US" dirty="0"/>
              <a:t>Now </a:t>
            </a:r>
            <a:r>
              <a:rPr lang="en-US" dirty="0" err="1"/>
              <a:t>QoS</a:t>
            </a:r>
            <a:r>
              <a:rPr lang="en-US" dirty="0"/>
              <a:t> becomes to a broad term </a:t>
            </a:r>
            <a:br>
              <a:rPr lang="en-US" dirty="0"/>
            </a:br>
            <a:r>
              <a:rPr lang="en-US" dirty="0"/>
              <a:t>that is used following areas :</a:t>
            </a:r>
          </a:p>
          <a:p>
            <a:pPr lvl="1"/>
            <a:r>
              <a:rPr lang="en-US" dirty="0"/>
              <a:t>Customer care evaluations </a:t>
            </a:r>
          </a:p>
          <a:p>
            <a:pPr lvl="1"/>
            <a:r>
              <a:rPr lang="en-US" dirty="0"/>
              <a:t>Technological evaluations</a:t>
            </a:r>
          </a:p>
        </p:txBody>
      </p:sp>
      <p:grpSp>
        <p:nvGrpSpPr>
          <p:cNvPr id="4" name="Group 3"/>
          <p:cNvGrpSpPr/>
          <p:nvPr/>
        </p:nvGrpSpPr>
        <p:grpSpPr>
          <a:xfrm>
            <a:off x="228600" y="228600"/>
            <a:ext cx="1198858" cy="1198858"/>
            <a:chOff x="3515370" y="1834641"/>
            <a:chExt cx="1198858" cy="1198858"/>
          </a:xfrm>
          <a:scene3d>
            <a:camera prst="orthographicFront"/>
            <a:lightRig rig="flat" dir="t"/>
          </a:scene3d>
        </p:grpSpPr>
        <p:sp>
          <p:nvSpPr>
            <p:cNvPr id="5" name="Oval 4"/>
            <p:cNvSpPr/>
            <p:nvPr/>
          </p:nvSpPr>
          <p:spPr>
            <a:xfrm>
              <a:off x="3515370" y="1834641"/>
              <a:ext cx="1198858" cy="1198858"/>
            </a:xfrm>
            <a:prstGeom prst="ellipse">
              <a:avLst/>
            </a:prstGeom>
            <a:gradFill rotWithShape="0">
              <a:gsLst>
                <a:gs pos="0">
                  <a:schemeClr val="accent2">
                    <a:lumMod val="50000"/>
                  </a:schemeClr>
                </a:gs>
                <a:gs pos="80000">
                  <a:schemeClr val="accent2">
                    <a:lumMod val="75000"/>
                  </a:schemeClr>
                </a:gs>
                <a:gs pos="100000">
                  <a:schemeClr val="accent2">
                    <a:lumMod val="75000"/>
                  </a:schemeClr>
                </a:gs>
              </a:gsLst>
            </a:gradFill>
            <a:sp3d prstMaterial="plastic">
              <a:bevelT w="120900" h="88900"/>
              <a:bevelB w="88900" h="31750" prst="angle"/>
            </a:sp3d>
          </p:spPr>
          <p:style>
            <a:lnRef idx="0">
              <a:schemeClr val="lt1">
                <a:hueOff val="0"/>
                <a:satOff val="0"/>
                <a:lumOff val="0"/>
                <a:alphaOff val="0"/>
              </a:schemeClr>
            </a:lnRef>
            <a:fillRef idx="3">
              <a:scrgbClr r="0" g="0" b="0"/>
            </a:fillRef>
            <a:effectRef idx="2">
              <a:schemeClr val="accent1">
                <a:shade val="60000"/>
                <a:hueOff val="0"/>
                <a:satOff val="0"/>
                <a:lumOff val="0"/>
                <a:alphaOff val="0"/>
              </a:schemeClr>
            </a:effectRef>
            <a:fontRef idx="minor">
              <a:schemeClr val="lt1"/>
            </a:fontRef>
          </p:style>
        </p:sp>
        <p:sp>
          <p:nvSpPr>
            <p:cNvPr id="6" name="Oval 4"/>
            <p:cNvSpPr/>
            <p:nvPr/>
          </p:nvSpPr>
          <p:spPr>
            <a:xfrm>
              <a:off x="3690939" y="2010210"/>
              <a:ext cx="847720" cy="8477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0" tIns="15240" rIns="0" bIns="15240" numCol="1" spcCol="1270" anchor="ctr" anchorCtr="0">
              <a:noAutofit/>
            </a:bodyPr>
            <a:lstStyle/>
            <a:p>
              <a:pPr lvl="0" algn="ctr" defTabSz="533400">
                <a:lnSpc>
                  <a:spcPct val="90000"/>
                </a:lnSpc>
                <a:spcBef>
                  <a:spcPct val="0"/>
                </a:spcBef>
                <a:spcAft>
                  <a:spcPct val="35000"/>
                </a:spcAft>
              </a:pPr>
              <a:r>
                <a:rPr lang="en-US" sz="1200" b="1" kern="1200" dirty="0">
                  <a:latin typeface="Cambria" pitchFamily="18" charset="0"/>
                </a:rPr>
                <a:t>Utility Computing</a:t>
              </a:r>
              <a:br>
                <a:rPr lang="en-US" sz="1200" b="1" kern="1200" dirty="0">
                  <a:latin typeface="Cambria" pitchFamily="18" charset="0"/>
                </a:rPr>
              </a:br>
              <a:br>
                <a:rPr lang="en-US" sz="400" b="1" kern="1200" dirty="0">
                  <a:latin typeface="Cambria" pitchFamily="18" charset="0"/>
                </a:rPr>
              </a:br>
              <a:r>
                <a:rPr lang="en-US" sz="1200" b="1" kern="1200" dirty="0">
                  <a:latin typeface="Cambria" pitchFamily="18" charset="0"/>
                </a:rPr>
                <a:t>SOA + SLA</a:t>
              </a:r>
            </a:p>
          </p:txBody>
        </p:sp>
      </p:grpSp>
      <p:sp>
        <p:nvSpPr>
          <p:cNvPr id="7" name="Date Placeholder 6">
            <a:extLst>
              <a:ext uri="{FF2B5EF4-FFF2-40B4-BE49-F238E27FC236}">
                <a16:creationId xmlns:a16="http://schemas.microsoft.com/office/drawing/2014/main" id="{D8707AD7-F722-CA44-025A-3571C874424C}"/>
              </a:ext>
            </a:extLst>
          </p:cNvPr>
          <p:cNvSpPr>
            <a:spLocks noGrp="1"/>
          </p:cNvSpPr>
          <p:nvPr>
            <p:ph type="dt" sz="half" idx="10"/>
          </p:nvPr>
        </p:nvSpPr>
        <p:spPr/>
        <p:txBody>
          <a:bodyPr/>
          <a:lstStyle/>
          <a:p>
            <a:r>
              <a:rPr lang="en-US"/>
              <a:t>Clouds Computing</a:t>
            </a:r>
          </a:p>
        </p:txBody>
      </p:sp>
      <p:sp>
        <p:nvSpPr>
          <p:cNvPr id="8" name="Slide Number Placeholder 7">
            <a:extLst>
              <a:ext uri="{FF2B5EF4-FFF2-40B4-BE49-F238E27FC236}">
                <a16:creationId xmlns:a16="http://schemas.microsoft.com/office/drawing/2014/main" id="{CFD0D92E-90A9-4C77-8D02-C9FCA165F897}"/>
              </a:ext>
            </a:extLst>
          </p:cNvPr>
          <p:cNvSpPr>
            <a:spLocks noGrp="1"/>
          </p:cNvSpPr>
          <p:nvPr>
            <p:ph type="sldNum" sz="quarter" idx="12"/>
          </p:nvPr>
        </p:nvSpPr>
        <p:spPr/>
        <p:txBody>
          <a:bodyPr/>
          <a:lstStyle/>
          <a:p>
            <a:fld id="{B6F15528-21DE-4FAA-801E-634DDDAF4B2B}" type="slidenum">
              <a:rPr lang="en-US" smtClean="0"/>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274638"/>
            <a:ext cx="6934200" cy="868362"/>
          </a:xfrm>
        </p:spPr>
        <p:txBody>
          <a:bodyPr/>
          <a:lstStyle/>
          <a:p>
            <a:r>
              <a:rPr lang="en-US" dirty="0"/>
              <a:t>Quality Of Service</a:t>
            </a:r>
          </a:p>
        </p:txBody>
      </p:sp>
      <p:sp>
        <p:nvSpPr>
          <p:cNvPr id="3" name="Content Placeholder 2"/>
          <p:cNvSpPr>
            <a:spLocks noGrp="1"/>
          </p:cNvSpPr>
          <p:nvPr>
            <p:ph idx="1"/>
          </p:nvPr>
        </p:nvSpPr>
        <p:spPr/>
        <p:txBody>
          <a:bodyPr/>
          <a:lstStyle/>
          <a:p>
            <a:r>
              <a:rPr lang="en-US" dirty="0"/>
              <a:t>Customer care evaluations</a:t>
            </a:r>
          </a:p>
          <a:p>
            <a:pPr lvl="1"/>
            <a:r>
              <a:rPr lang="en-US" dirty="0" err="1"/>
              <a:t>QoS</a:t>
            </a:r>
            <a:r>
              <a:rPr lang="en-US" dirty="0"/>
              <a:t> is usually measured in terms of issues that have a direct </a:t>
            </a:r>
            <a:br>
              <a:rPr lang="en-US" dirty="0"/>
            </a:br>
            <a:r>
              <a:rPr lang="en-US" dirty="0"/>
              <a:t>impact on the experience of the customer</a:t>
            </a:r>
          </a:p>
          <a:p>
            <a:pPr lvl="1"/>
            <a:r>
              <a:rPr lang="en-US" dirty="0"/>
              <a:t>Only issues that produce a negative effect on the goods and </a:t>
            </a:r>
            <a:br>
              <a:rPr lang="en-US" dirty="0"/>
            </a:br>
            <a:r>
              <a:rPr lang="en-US" dirty="0"/>
              <a:t>services received by the customer come under scrutiny</a:t>
            </a:r>
            <a:br>
              <a:rPr lang="en-US" dirty="0"/>
            </a:br>
            <a:endParaRPr lang="en-US" dirty="0"/>
          </a:p>
          <a:p>
            <a:r>
              <a:rPr lang="en-US" dirty="0"/>
              <a:t>Technological evaluations</a:t>
            </a:r>
          </a:p>
          <a:p>
            <a:pPr lvl="1"/>
            <a:r>
              <a:rPr lang="en-US" dirty="0" err="1"/>
              <a:t>QoS</a:t>
            </a:r>
            <a:r>
              <a:rPr lang="en-US" dirty="0"/>
              <a:t> has to do with the efficient operation of various systems</a:t>
            </a:r>
          </a:p>
          <a:p>
            <a:pPr lvl="1"/>
            <a:r>
              <a:rPr lang="en-US" dirty="0"/>
              <a:t>This can lead to adjusting procedures or adapting software programs and code to achieve the desired effect while making a more efficient use of available resources</a:t>
            </a:r>
          </a:p>
        </p:txBody>
      </p:sp>
      <p:grpSp>
        <p:nvGrpSpPr>
          <p:cNvPr id="4" name="Group 3"/>
          <p:cNvGrpSpPr/>
          <p:nvPr/>
        </p:nvGrpSpPr>
        <p:grpSpPr>
          <a:xfrm>
            <a:off x="228600" y="228600"/>
            <a:ext cx="1198858" cy="1198858"/>
            <a:chOff x="3515370" y="1834641"/>
            <a:chExt cx="1198858" cy="1198858"/>
          </a:xfrm>
          <a:scene3d>
            <a:camera prst="orthographicFront"/>
            <a:lightRig rig="flat" dir="t"/>
          </a:scene3d>
        </p:grpSpPr>
        <p:sp>
          <p:nvSpPr>
            <p:cNvPr id="5" name="Oval 4"/>
            <p:cNvSpPr/>
            <p:nvPr/>
          </p:nvSpPr>
          <p:spPr>
            <a:xfrm>
              <a:off x="3515370" y="1834641"/>
              <a:ext cx="1198858" cy="1198858"/>
            </a:xfrm>
            <a:prstGeom prst="ellipse">
              <a:avLst/>
            </a:prstGeom>
            <a:gradFill rotWithShape="0">
              <a:gsLst>
                <a:gs pos="0">
                  <a:schemeClr val="accent2">
                    <a:lumMod val="50000"/>
                  </a:schemeClr>
                </a:gs>
                <a:gs pos="80000">
                  <a:schemeClr val="accent2">
                    <a:lumMod val="75000"/>
                  </a:schemeClr>
                </a:gs>
                <a:gs pos="100000">
                  <a:schemeClr val="accent2">
                    <a:lumMod val="75000"/>
                  </a:schemeClr>
                </a:gs>
              </a:gsLst>
            </a:gradFill>
            <a:sp3d prstMaterial="plastic">
              <a:bevelT w="120900" h="88900"/>
              <a:bevelB w="88900" h="31750" prst="angle"/>
            </a:sp3d>
          </p:spPr>
          <p:style>
            <a:lnRef idx="0">
              <a:schemeClr val="lt1">
                <a:hueOff val="0"/>
                <a:satOff val="0"/>
                <a:lumOff val="0"/>
                <a:alphaOff val="0"/>
              </a:schemeClr>
            </a:lnRef>
            <a:fillRef idx="3">
              <a:scrgbClr r="0" g="0" b="0"/>
            </a:fillRef>
            <a:effectRef idx="2">
              <a:schemeClr val="accent1">
                <a:shade val="60000"/>
                <a:hueOff val="0"/>
                <a:satOff val="0"/>
                <a:lumOff val="0"/>
                <a:alphaOff val="0"/>
              </a:schemeClr>
            </a:effectRef>
            <a:fontRef idx="minor">
              <a:schemeClr val="lt1"/>
            </a:fontRef>
          </p:style>
        </p:sp>
        <p:sp>
          <p:nvSpPr>
            <p:cNvPr id="6" name="Oval 4"/>
            <p:cNvSpPr/>
            <p:nvPr/>
          </p:nvSpPr>
          <p:spPr>
            <a:xfrm>
              <a:off x="3690939" y="2010210"/>
              <a:ext cx="847720" cy="8477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0" tIns="15240" rIns="0" bIns="15240" numCol="1" spcCol="1270" anchor="ctr" anchorCtr="0">
              <a:noAutofit/>
            </a:bodyPr>
            <a:lstStyle/>
            <a:p>
              <a:pPr lvl="0" algn="ctr" defTabSz="533400">
                <a:lnSpc>
                  <a:spcPct val="90000"/>
                </a:lnSpc>
                <a:spcBef>
                  <a:spcPct val="0"/>
                </a:spcBef>
                <a:spcAft>
                  <a:spcPct val="35000"/>
                </a:spcAft>
              </a:pPr>
              <a:r>
                <a:rPr lang="en-US" sz="1200" b="1" kern="1200" dirty="0">
                  <a:latin typeface="Cambria" pitchFamily="18" charset="0"/>
                </a:rPr>
                <a:t>Utility Computing</a:t>
              </a:r>
              <a:br>
                <a:rPr lang="en-US" sz="1200" b="1" kern="1200" dirty="0">
                  <a:latin typeface="Cambria" pitchFamily="18" charset="0"/>
                </a:rPr>
              </a:br>
              <a:br>
                <a:rPr lang="en-US" sz="400" b="1" kern="1200" dirty="0">
                  <a:latin typeface="Cambria" pitchFamily="18" charset="0"/>
                </a:rPr>
              </a:br>
              <a:r>
                <a:rPr lang="en-US" sz="1200" b="1" kern="1200" dirty="0">
                  <a:latin typeface="Cambria" pitchFamily="18" charset="0"/>
                </a:rPr>
                <a:t>SOA + SLA</a:t>
              </a:r>
            </a:p>
          </p:txBody>
        </p:sp>
      </p:grpSp>
      <p:sp>
        <p:nvSpPr>
          <p:cNvPr id="7" name="Date Placeholder 6">
            <a:extLst>
              <a:ext uri="{FF2B5EF4-FFF2-40B4-BE49-F238E27FC236}">
                <a16:creationId xmlns:a16="http://schemas.microsoft.com/office/drawing/2014/main" id="{B28301F1-C119-EAAF-F40C-11535E9D660F}"/>
              </a:ext>
            </a:extLst>
          </p:cNvPr>
          <p:cNvSpPr>
            <a:spLocks noGrp="1"/>
          </p:cNvSpPr>
          <p:nvPr>
            <p:ph type="dt" sz="half" idx="10"/>
          </p:nvPr>
        </p:nvSpPr>
        <p:spPr/>
        <p:txBody>
          <a:bodyPr/>
          <a:lstStyle/>
          <a:p>
            <a:r>
              <a:rPr lang="en-US"/>
              <a:t>Clouds Computing</a:t>
            </a:r>
          </a:p>
        </p:txBody>
      </p:sp>
      <p:sp>
        <p:nvSpPr>
          <p:cNvPr id="8" name="Slide Number Placeholder 7">
            <a:extLst>
              <a:ext uri="{FF2B5EF4-FFF2-40B4-BE49-F238E27FC236}">
                <a16:creationId xmlns:a16="http://schemas.microsoft.com/office/drawing/2014/main" id="{D34C7275-28ED-3276-1B95-B8FE01D6BB7C}"/>
              </a:ext>
            </a:extLst>
          </p:cNvPr>
          <p:cNvSpPr>
            <a:spLocks noGrp="1"/>
          </p:cNvSpPr>
          <p:nvPr>
            <p:ph type="sldNum" sz="quarter" idx="12"/>
          </p:nvPr>
        </p:nvSpPr>
        <p:spPr/>
        <p:txBody>
          <a:bodyPr/>
          <a:lstStyle/>
          <a:p>
            <a:fld id="{B6F15528-21DE-4FAA-801E-634DDDAF4B2B}" type="slidenum">
              <a:rPr lang="en-US" smtClean="0"/>
              <a:pPr/>
              <a:t>21</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274638"/>
            <a:ext cx="6934200" cy="868362"/>
          </a:xfrm>
        </p:spPr>
        <p:txBody>
          <a:bodyPr/>
          <a:lstStyle/>
          <a:p>
            <a:r>
              <a:rPr lang="en-US" dirty="0"/>
              <a:t>Service Level Agreement</a:t>
            </a:r>
          </a:p>
        </p:txBody>
      </p:sp>
      <p:sp>
        <p:nvSpPr>
          <p:cNvPr id="3" name="Content Placeholder 2"/>
          <p:cNvSpPr>
            <a:spLocks noGrp="1"/>
          </p:cNvSpPr>
          <p:nvPr>
            <p:ph idx="1"/>
          </p:nvPr>
        </p:nvSpPr>
        <p:spPr>
          <a:xfrm>
            <a:off x="457200" y="1427458"/>
            <a:ext cx="8229600" cy="4953000"/>
          </a:xfrm>
        </p:spPr>
        <p:txBody>
          <a:bodyPr/>
          <a:lstStyle/>
          <a:p>
            <a:r>
              <a:rPr lang="en-US" dirty="0"/>
              <a:t>Definition</a:t>
            </a:r>
          </a:p>
          <a:p>
            <a:pPr lvl="1"/>
            <a:r>
              <a:rPr lang="en-US" dirty="0"/>
              <a:t>A service-level agreement (SLA) is a contract between a network service provider and a customer that specifies, usually in measurable terms (</a:t>
            </a:r>
            <a:r>
              <a:rPr lang="en-US" dirty="0" err="1"/>
              <a:t>QoS</a:t>
            </a:r>
            <a:r>
              <a:rPr lang="en-US" dirty="0"/>
              <a:t>), what services the network service provider will furnish</a:t>
            </a:r>
            <a:br>
              <a:rPr lang="en-US" dirty="0"/>
            </a:br>
            <a:endParaRPr lang="en-US" dirty="0"/>
          </a:p>
          <a:p>
            <a:r>
              <a:rPr lang="en-US" dirty="0"/>
              <a:t>Common content in contract</a:t>
            </a:r>
          </a:p>
          <a:p>
            <a:pPr lvl="1"/>
            <a:r>
              <a:rPr lang="en-US" dirty="0"/>
              <a:t>Performance guarantee metrics</a:t>
            </a:r>
          </a:p>
          <a:p>
            <a:pPr lvl="2"/>
            <a:r>
              <a:rPr lang="en-US" dirty="0"/>
              <a:t>Up-time and down-time ratio</a:t>
            </a:r>
          </a:p>
          <a:p>
            <a:pPr lvl="2"/>
            <a:r>
              <a:rPr lang="en-US" dirty="0"/>
              <a:t>System throughput</a:t>
            </a:r>
          </a:p>
          <a:p>
            <a:pPr lvl="2"/>
            <a:r>
              <a:rPr lang="en-US" dirty="0"/>
              <a:t>Response time</a:t>
            </a:r>
          </a:p>
          <a:p>
            <a:pPr lvl="1"/>
            <a:r>
              <a:rPr lang="en-US" dirty="0"/>
              <a:t>Problem management detail</a:t>
            </a:r>
          </a:p>
          <a:p>
            <a:pPr lvl="1"/>
            <a:r>
              <a:rPr lang="en-US" dirty="0"/>
              <a:t>Penalties for non-performance</a:t>
            </a:r>
          </a:p>
          <a:p>
            <a:pPr lvl="1"/>
            <a:r>
              <a:rPr lang="en-US" dirty="0"/>
              <a:t>Documented security capabilities</a:t>
            </a:r>
          </a:p>
        </p:txBody>
      </p:sp>
      <p:grpSp>
        <p:nvGrpSpPr>
          <p:cNvPr id="4" name="Group 3"/>
          <p:cNvGrpSpPr/>
          <p:nvPr/>
        </p:nvGrpSpPr>
        <p:grpSpPr>
          <a:xfrm>
            <a:off x="228600" y="228600"/>
            <a:ext cx="1198858" cy="1198858"/>
            <a:chOff x="3515370" y="1834641"/>
            <a:chExt cx="1198858" cy="1198858"/>
          </a:xfrm>
          <a:scene3d>
            <a:camera prst="orthographicFront"/>
            <a:lightRig rig="flat" dir="t"/>
          </a:scene3d>
        </p:grpSpPr>
        <p:sp>
          <p:nvSpPr>
            <p:cNvPr id="5" name="Oval 4"/>
            <p:cNvSpPr/>
            <p:nvPr/>
          </p:nvSpPr>
          <p:spPr>
            <a:xfrm>
              <a:off x="3515370" y="1834641"/>
              <a:ext cx="1198858" cy="1198858"/>
            </a:xfrm>
            <a:prstGeom prst="ellipse">
              <a:avLst/>
            </a:prstGeom>
            <a:gradFill rotWithShape="0">
              <a:gsLst>
                <a:gs pos="0">
                  <a:schemeClr val="accent2">
                    <a:lumMod val="50000"/>
                  </a:schemeClr>
                </a:gs>
                <a:gs pos="80000">
                  <a:schemeClr val="accent2">
                    <a:lumMod val="75000"/>
                  </a:schemeClr>
                </a:gs>
                <a:gs pos="100000">
                  <a:schemeClr val="accent2">
                    <a:lumMod val="75000"/>
                  </a:schemeClr>
                </a:gs>
              </a:gsLst>
            </a:gradFill>
            <a:sp3d prstMaterial="plastic">
              <a:bevelT w="120900" h="88900"/>
              <a:bevelB w="88900" h="31750" prst="angle"/>
            </a:sp3d>
          </p:spPr>
          <p:style>
            <a:lnRef idx="0">
              <a:schemeClr val="lt1">
                <a:hueOff val="0"/>
                <a:satOff val="0"/>
                <a:lumOff val="0"/>
                <a:alphaOff val="0"/>
              </a:schemeClr>
            </a:lnRef>
            <a:fillRef idx="3">
              <a:scrgbClr r="0" g="0" b="0"/>
            </a:fillRef>
            <a:effectRef idx="2">
              <a:schemeClr val="accent1">
                <a:shade val="60000"/>
                <a:hueOff val="0"/>
                <a:satOff val="0"/>
                <a:lumOff val="0"/>
                <a:alphaOff val="0"/>
              </a:schemeClr>
            </a:effectRef>
            <a:fontRef idx="minor">
              <a:schemeClr val="lt1"/>
            </a:fontRef>
          </p:style>
        </p:sp>
        <p:sp>
          <p:nvSpPr>
            <p:cNvPr id="6" name="Oval 4"/>
            <p:cNvSpPr/>
            <p:nvPr/>
          </p:nvSpPr>
          <p:spPr>
            <a:xfrm>
              <a:off x="3690939" y="2010210"/>
              <a:ext cx="847720" cy="8477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0" tIns="15240" rIns="0" bIns="15240" numCol="1" spcCol="1270" anchor="ctr" anchorCtr="0">
              <a:noAutofit/>
            </a:bodyPr>
            <a:lstStyle/>
            <a:p>
              <a:pPr lvl="0" algn="ctr" defTabSz="533400">
                <a:lnSpc>
                  <a:spcPct val="90000"/>
                </a:lnSpc>
                <a:spcBef>
                  <a:spcPct val="0"/>
                </a:spcBef>
                <a:spcAft>
                  <a:spcPct val="35000"/>
                </a:spcAft>
              </a:pPr>
              <a:r>
                <a:rPr lang="en-US" sz="1200" b="1" kern="1200" dirty="0">
                  <a:latin typeface="Cambria" pitchFamily="18" charset="0"/>
                </a:rPr>
                <a:t>Utility Computing</a:t>
              </a:r>
              <a:br>
                <a:rPr lang="en-US" sz="1200" b="1" kern="1200" dirty="0">
                  <a:latin typeface="Cambria" pitchFamily="18" charset="0"/>
                </a:rPr>
              </a:br>
              <a:br>
                <a:rPr lang="en-US" sz="400" b="1" kern="1200" dirty="0">
                  <a:latin typeface="Cambria" pitchFamily="18" charset="0"/>
                </a:rPr>
              </a:br>
              <a:r>
                <a:rPr lang="en-US" sz="1200" b="1" kern="1200" dirty="0">
                  <a:latin typeface="Cambria" pitchFamily="18" charset="0"/>
                </a:rPr>
                <a:t>SOA + SLA</a:t>
              </a:r>
            </a:p>
          </p:txBody>
        </p:sp>
      </p:grpSp>
      <p:pic>
        <p:nvPicPr>
          <p:cNvPr id="68610" name="Picture 2" descr="http://www.lma.org.za/wordpress/wp-content/uploads/2010/Feb/sign_contract.jpg"/>
          <p:cNvPicPr>
            <a:picLocks noChangeAspect="1" noChangeArrowheads="1"/>
          </p:cNvPicPr>
          <p:nvPr/>
        </p:nvPicPr>
        <p:blipFill>
          <a:blip r:embed="rId2" cstate="print"/>
          <a:srcRect/>
          <a:stretch>
            <a:fillRect/>
          </a:stretch>
        </p:blipFill>
        <p:spPr bwMode="auto">
          <a:xfrm>
            <a:off x="5486400" y="3292324"/>
            <a:ext cx="2894505" cy="27749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Date Placeholder 6">
            <a:extLst>
              <a:ext uri="{FF2B5EF4-FFF2-40B4-BE49-F238E27FC236}">
                <a16:creationId xmlns:a16="http://schemas.microsoft.com/office/drawing/2014/main" id="{E6F3E5CE-C440-F52D-F0D4-E0DDA1807113}"/>
              </a:ext>
            </a:extLst>
          </p:cNvPr>
          <p:cNvSpPr>
            <a:spLocks noGrp="1"/>
          </p:cNvSpPr>
          <p:nvPr>
            <p:ph type="dt" sz="half" idx="10"/>
          </p:nvPr>
        </p:nvSpPr>
        <p:spPr/>
        <p:txBody>
          <a:bodyPr/>
          <a:lstStyle/>
          <a:p>
            <a:r>
              <a:rPr lang="en-US"/>
              <a:t>Clouds Computing</a:t>
            </a:r>
          </a:p>
        </p:txBody>
      </p:sp>
      <p:sp>
        <p:nvSpPr>
          <p:cNvPr id="8" name="Slide Number Placeholder 7">
            <a:extLst>
              <a:ext uri="{FF2B5EF4-FFF2-40B4-BE49-F238E27FC236}">
                <a16:creationId xmlns:a16="http://schemas.microsoft.com/office/drawing/2014/main" id="{61CC892D-5779-C0C1-D412-3D38298BDA3A}"/>
              </a:ext>
            </a:extLst>
          </p:cNvPr>
          <p:cNvSpPr>
            <a:spLocks noGrp="1"/>
          </p:cNvSpPr>
          <p:nvPr>
            <p:ph type="sldNum" sz="quarter" idx="12"/>
          </p:nvPr>
        </p:nvSpPr>
        <p:spPr/>
        <p:txBody>
          <a:bodyPr/>
          <a:lstStyle/>
          <a:p>
            <a:fld id="{B6F15528-21DE-4FAA-801E-634DDDAF4B2B}" type="slidenum">
              <a:rPr lang="en-US" smtClean="0"/>
              <a:pPr/>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Picture 1"/>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Scalability &amp; Elasticity</a:t>
            </a:r>
          </a:p>
        </p:txBody>
      </p:sp>
      <p:sp>
        <p:nvSpPr>
          <p:cNvPr id="8" name="Rectangle 7"/>
          <p:cNvSpPr/>
          <p:nvPr/>
        </p:nvSpPr>
        <p:spPr>
          <a:xfrm>
            <a:off x="0" y="2743200"/>
            <a:ext cx="9144000" cy="3810000"/>
          </a:xfrm>
          <a:prstGeom prst="rect">
            <a:avLst/>
          </a:prstGeom>
          <a:gradFill flip="none" rotWithShape="1">
            <a:gsLst>
              <a:gs pos="0">
                <a:schemeClr val="tx2">
                  <a:lumMod val="75000"/>
                </a:schemeClr>
              </a:gs>
              <a:gs pos="70000">
                <a:schemeClr val="tx2">
                  <a:lumMod val="60000"/>
                  <a:lumOff val="4000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http://posterous.com/getfile/files.posterous.com/thefearlessleader/RFYJrEIAZ0YxXJYRwrADxRp1EtYeqbrbUw82VNOR5GBYX8ubDnpGhwgW84j5/Earth_puzzle.jpg"/>
          <p:cNvPicPr>
            <a:picLocks noChangeAspect="1" noChangeArrowheads="1"/>
          </p:cNvPicPr>
          <p:nvPr/>
        </p:nvPicPr>
        <p:blipFill>
          <a:blip r:embed="rId3" cstate="print"/>
          <a:srcRect/>
          <a:stretch>
            <a:fillRect/>
          </a:stretch>
        </p:blipFill>
        <p:spPr bwMode="auto">
          <a:xfrm flipV="1">
            <a:off x="914400" y="1676400"/>
            <a:ext cx="3240977" cy="40386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0" name="Rectangle 9"/>
          <p:cNvSpPr/>
          <p:nvPr/>
        </p:nvSpPr>
        <p:spPr>
          <a:xfrm>
            <a:off x="2971800" y="4876800"/>
            <a:ext cx="5871800" cy="175432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Give me the world</a:t>
            </a:r>
            <a:b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b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without limitation!!</a:t>
            </a:r>
          </a:p>
        </p:txBody>
      </p:sp>
      <p:sp>
        <p:nvSpPr>
          <p:cNvPr id="3" name="Date Placeholder 2">
            <a:extLst>
              <a:ext uri="{FF2B5EF4-FFF2-40B4-BE49-F238E27FC236}">
                <a16:creationId xmlns:a16="http://schemas.microsoft.com/office/drawing/2014/main" id="{9CB9973C-CD8B-87E7-7A93-4647658FEA87}"/>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5E230120-67FD-A8AA-4709-9B0B103C86B8}"/>
              </a:ext>
            </a:extLst>
          </p:cNvPr>
          <p:cNvSpPr>
            <a:spLocks noGrp="1"/>
          </p:cNvSpPr>
          <p:nvPr>
            <p:ph type="sldNum" sz="quarter" idx="12"/>
          </p:nvPr>
        </p:nvSpPr>
        <p:spPr/>
        <p:txBody>
          <a:bodyPr/>
          <a:lstStyle/>
          <a:p>
            <a:fld id="{B6F15528-21DE-4FAA-801E-634DDDAF4B2B}" type="slidenum">
              <a:rPr lang="en-US" smtClean="0"/>
              <a:pPr/>
              <a:t>23</a:t>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Picture 1"/>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Scalability &amp; Elasticity</a:t>
            </a:r>
          </a:p>
        </p:txBody>
      </p:sp>
      <p:sp>
        <p:nvSpPr>
          <p:cNvPr id="7" name="Content Placeholder 2"/>
          <p:cNvSpPr>
            <a:spLocks noGrp="1"/>
          </p:cNvSpPr>
          <p:nvPr>
            <p:ph idx="1"/>
          </p:nvPr>
        </p:nvSpPr>
        <p:spPr>
          <a:xfrm>
            <a:off x="457200" y="1600200"/>
            <a:ext cx="8229600" cy="4343400"/>
          </a:xfrm>
        </p:spPr>
        <p:txBody>
          <a:bodyPr/>
          <a:lstStyle/>
          <a:p>
            <a:r>
              <a:rPr lang="en-US" dirty="0"/>
              <a:t>What is scalability ?</a:t>
            </a:r>
          </a:p>
          <a:p>
            <a:pPr lvl="1"/>
            <a:r>
              <a:rPr lang="en-US" dirty="0"/>
              <a:t>A desirable property of a system, a network, or a process, which indicates its ability to either handle growing amounts of work in a graceful manner or to be readily enlarged.</a:t>
            </a:r>
            <a:br>
              <a:rPr lang="en-US" dirty="0"/>
            </a:br>
            <a:endParaRPr lang="en-US" dirty="0"/>
          </a:p>
          <a:p>
            <a:r>
              <a:rPr lang="en-US" dirty="0"/>
              <a:t>What is elasticity ?</a:t>
            </a:r>
          </a:p>
          <a:p>
            <a:pPr lvl="1"/>
            <a:r>
              <a:rPr lang="en-US" dirty="0"/>
              <a:t>The ability to apply a quantifiable methodology that allows for the basis of an adaptive introspection with in a real time infrastructure.</a:t>
            </a:r>
            <a:br>
              <a:rPr lang="en-US" dirty="0"/>
            </a:br>
            <a:endParaRPr lang="en-US" dirty="0"/>
          </a:p>
          <a:p>
            <a:r>
              <a:rPr lang="en-US" dirty="0"/>
              <a:t>But how to achieve these properties ?</a:t>
            </a:r>
          </a:p>
          <a:p>
            <a:pPr lvl="1"/>
            <a:r>
              <a:rPr lang="en-US" dirty="0"/>
              <a:t>Dynamic provisioning</a:t>
            </a:r>
          </a:p>
          <a:p>
            <a:pPr lvl="1"/>
            <a:r>
              <a:rPr lang="en-US" dirty="0"/>
              <a:t>Multi-tenant design</a:t>
            </a:r>
          </a:p>
        </p:txBody>
      </p:sp>
      <p:sp>
        <p:nvSpPr>
          <p:cNvPr id="3" name="Date Placeholder 2">
            <a:extLst>
              <a:ext uri="{FF2B5EF4-FFF2-40B4-BE49-F238E27FC236}">
                <a16:creationId xmlns:a16="http://schemas.microsoft.com/office/drawing/2014/main" id="{48A67D20-496B-19D6-79F5-41171820AE49}"/>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4075C27B-9A3A-EECC-137B-D6286B4AB6E4}"/>
              </a:ext>
            </a:extLst>
          </p:cNvPr>
          <p:cNvSpPr>
            <a:spLocks noGrp="1"/>
          </p:cNvSpPr>
          <p:nvPr>
            <p:ph type="sldNum" sz="quarter" idx="12"/>
          </p:nvPr>
        </p:nvSpPr>
        <p:spPr/>
        <p:txBody>
          <a:bodyPr/>
          <a:lstStyle/>
          <a:p>
            <a:fld id="{B6F15528-21DE-4FAA-801E-634DDDAF4B2B}" type="slidenum">
              <a:rPr lang="en-US" smtClean="0"/>
              <a:pPr/>
              <a:t>24</a:t>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Picture 1"/>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8" name="Title 1"/>
          <p:cNvSpPr>
            <a:spLocks noGrp="1"/>
          </p:cNvSpPr>
          <p:nvPr>
            <p:ph type="title"/>
          </p:nvPr>
        </p:nvSpPr>
        <p:spPr>
          <a:xfrm>
            <a:off x="1752600" y="274638"/>
            <a:ext cx="6934200" cy="868362"/>
          </a:xfrm>
        </p:spPr>
        <p:txBody>
          <a:bodyPr/>
          <a:lstStyle/>
          <a:p>
            <a:r>
              <a:rPr lang="en-US" dirty="0"/>
              <a:t>Dynamic Provisioning</a:t>
            </a:r>
          </a:p>
        </p:txBody>
      </p:sp>
      <p:sp>
        <p:nvSpPr>
          <p:cNvPr id="9" name="Content Placeholder 2"/>
          <p:cNvSpPr>
            <a:spLocks noGrp="1"/>
          </p:cNvSpPr>
          <p:nvPr>
            <p:ph idx="1"/>
          </p:nvPr>
        </p:nvSpPr>
        <p:spPr>
          <a:xfrm>
            <a:off x="457200" y="1600200"/>
            <a:ext cx="7620000" cy="4525963"/>
          </a:xfrm>
        </p:spPr>
        <p:txBody>
          <a:bodyPr/>
          <a:lstStyle/>
          <a:p>
            <a:r>
              <a:rPr lang="en-US" dirty="0"/>
              <a:t>What is dynamic provisioning ?</a:t>
            </a:r>
          </a:p>
          <a:p>
            <a:pPr lvl="1"/>
            <a:r>
              <a:rPr lang="en-US" dirty="0"/>
              <a:t>Dynamic Provisioning is a simplified way to explain a complex networked server computing environment where server computing instances are provisioned or deployed from a administrative console or client application by the server administrator, network administrator, or any other enabled user.</a:t>
            </a:r>
          </a:p>
        </p:txBody>
      </p:sp>
      <p:pic>
        <p:nvPicPr>
          <p:cNvPr id="10" name="Picture 2" descr="http://www.bangshift.com/assets/images/news/2010/Jun/house%20truck2.jpg"/>
          <p:cNvPicPr>
            <a:picLocks noChangeAspect="1" noChangeArrowheads="1"/>
          </p:cNvPicPr>
          <p:nvPr/>
        </p:nvPicPr>
        <p:blipFill>
          <a:blip r:embed="rId3" cstate="print"/>
          <a:srcRect t="9143" b="6551"/>
          <a:stretch>
            <a:fillRect/>
          </a:stretch>
        </p:blipFill>
        <p:spPr bwMode="auto">
          <a:xfrm>
            <a:off x="3810000" y="3813926"/>
            <a:ext cx="4407243" cy="24614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Date Placeholder 1">
            <a:extLst>
              <a:ext uri="{FF2B5EF4-FFF2-40B4-BE49-F238E27FC236}">
                <a16:creationId xmlns:a16="http://schemas.microsoft.com/office/drawing/2014/main" id="{53EACEEA-EDAE-1718-834E-397D6ED92753}"/>
              </a:ext>
            </a:extLst>
          </p:cNvPr>
          <p:cNvSpPr>
            <a:spLocks noGrp="1"/>
          </p:cNvSpPr>
          <p:nvPr>
            <p:ph type="dt" sz="half" idx="10"/>
          </p:nvPr>
        </p:nvSpPr>
        <p:spPr/>
        <p:txBody>
          <a:bodyPr/>
          <a:lstStyle/>
          <a:p>
            <a:r>
              <a:rPr lang="en-US"/>
              <a:t>Clouds Computing</a:t>
            </a:r>
          </a:p>
        </p:txBody>
      </p:sp>
      <p:sp>
        <p:nvSpPr>
          <p:cNvPr id="3" name="Slide Number Placeholder 2">
            <a:extLst>
              <a:ext uri="{FF2B5EF4-FFF2-40B4-BE49-F238E27FC236}">
                <a16:creationId xmlns:a16="http://schemas.microsoft.com/office/drawing/2014/main" id="{71324972-F302-D003-BE59-6D3CBB2F7C69}"/>
              </a:ext>
            </a:extLst>
          </p:cNvPr>
          <p:cNvSpPr>
            <a:spLocks noGrp="1"/>
          </p:cNvSpPr>
          <p:nvPr>
            <p:ph type="sldNum" sz="quarter" idx="12"/>
          </p:nvPr>
        </p:nvSpPr>
        <p:spPr/>
        <p:txBody>
          <a:bodyPr/>
          <a:lstStyle/>
          <a:p>
            <a:fld id="{B6F15528-21DE-4FAA-801E-634DDDAF4B2B}" type="slidenum">
              <a:rPr lang="en-US" smtClean="0"/>
              <a:pPr/>
              <a:t>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Picture 1"/>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a:xfrm>
            <a:off x="1600200" y="274638"/>
            <a:ext cx="7086600" cy="868362"/>
          </a:xfrm>
        </p:spPr>
        <p:txBody>
          <a:bodyPr/>
          <a:lstStyle/>
          <a:p>
            <a:r>
              <a:rPr lang="en-US" dirty="0"/>
              <a:t>Dynamic Provisioning</a:t>
            </a:r>
          </a:p>
        </p:txBody>
      </p:sp>
      <p:sp>
        <p:nvSpPr>
          <p:cNvPr id="3" name="Content Placeholder 2"/>
          <p:cNvSpPr>
            <a:spLocks noGrp="1"/>
          </p:cNvSpPr>
          <p:nvPr>
            <p:ph idx="1"/>
          </p:nvPr>
        </p:nvSpPr>
        <p:spPr>
          <a:xfrm>
            <a:off x="457200" y="1600201"/>
            <a:ext cx="8229600" cy="1219200"/>
          </a:xfrm>
        </p:spPr>
        <p:txBody>
          <a:bodyPr/>
          <a:lstStyle/>
          <a:p>
            <a:r>
              <a:rPr lang="en-US" dirty="0"/>
              <a:t>In traditional computing model, two common problems :</a:t>
            </a:r>
          </a:p>
          <a:p>
            <a:pPr lvl="1"/>
            <a:r>
              <a:rPr lang="en-US" dirty="0"/>
              <a:t>Underestimate system utilization which result in under provision</a:t>
            </a:r>
          </a:p>
        </p:txBody>
      </p:sp>
      <p:sp>
        <p:nvSpPr>
          <p:cNvPr id="7" name="Up Arrow 6"/>
          <p:cNvSpPr/>
          <p:nvPr/>
        </p:nvSpPr>
        <p:spPr>
          <a:xfrm rot="3513410">
            <a:off x="3958544" y="3566450"/>
            <a:ext cx="762000" cy="954087"/>
          </a:xfrm>
          <a:prstGeom prst="upArrow">
            <a:avLst/>
          </a:prstGeom>
          <a:ln/>
        </p:spPr>
        <p:style>
          <a:lnRef idx="0">
            <a:schemeClr val="accent1"/>
          </a:lnRef>
          <a:fillRef idx="3">
            <a:schemeClr val="accent1"/>
          </a:fillRef>
          <a:effectRef idx="3">
            <a:schemeClr val="accent1"/>
          </a:effectRef>
          <a:fontRef idx="minor">
            <a:schemeClr val="lt1"/>
          </a:fontRef>
        </p:style>
        <p:txBody>
          <a:bodyPr anchor="ctr"/>
          <a:lstStyle/>
          <a:p>
            <a:pPr algn="ctr"/>
            <a:endParaRPr lang="en-US">
              <a:solidFill>
                <a:srgbClr val="000000"/>
              </a:solidFill>
              <a:ea typeface="ＭＳ Ｐゴシック" pitchFamily="34" charset="-128"/>
            </a:endParaRPr>
          </a:p>
        </p:txBody>
      </p:sp>
      <p:sp>
        <p:nvSpPr>
          <p:cNvPr id="8" name="Up Arrow 7"/>
          <p:cNvSpPr/>
          <p:nvPr/>
        </p:nvSpPr>
        <p:spPr>
          <a:xfrm rot="6949103">
            <a:off x="3976641" y="4687225"/>
            <a:ext cx="762000" cy="954088"/>
          </a:xfrm>
          <a:prstGeom prst="upArrow">
            <a:avLst/>
          </a:prstGeom>
          <a:ln/>
        </p:spPr>
        <p:style>
          <a:lnRef idx="0">
            <a:schemeClr val="accent1"/>
          </a:lnRef>
          <a:fillRef idx="3">
            <a:schemeClr val="accent1"/>
          </a:fillRef>
          <a:effectRef idx="3">
            <a:schemeClr val="accent1"/>
          </a:effectRef>
          <a:fontRef idx="minor">
            <a:schemeClr val="lt1"/>
          </a:fontRef>
        </p:style>
        <p:txBody>
          <a:bodyPr anchor="ctr"/>
          <a:lstStyle/>
          <a:p>
            <a:pPr algn="ctr"/>
            <a:endParaRPr lang="en-US">
              <a:solidFill>
                <a:srgbClr val="000000"/>
              </a:solidFill>
              <a:ea typeface="ＭＳ Ｐゴシック" pitchFamily="34" charset="-128"/>
            </a:endParaRPr>
          </a:p>
        </p:txBody>
      </p:sp>
      <p:grpSp>
        <p:nvGrpSpPr>
          <p:cNvPr id="9" name="Group 62"/>
          <p:cNvGrpSpPr>
            <a:grpSpLocks/>
          </p:cNvGrpSpPr>
          <p:nvPr/>
        </p:nvGrpSpPr>
        <p:grpSpPr bwMode="auto">
          <a:xfrm>
            <a:off x="4800600" y="4712017"/>
            <a:ext cx="3810000" cy="1688783"/>
            <a:chOff x="1143000" y="2362201"/>
            <a:chExt cx="5715989" cy="2571064"/>
          </a:xfrm>
        </p:grpSpPr>
        <p:sp>
          <p:nvSpPr>
            <p:cNvPr id="10" name="Freeform 9"/>
            <p:cNvSpPr/>
            <p:nvPr/>
          </p:nvSpPr>
          <p:spPr>
            <a:xfrm>
              <a:off x="1663352" y="2909041"/>
              <a:ext cx="4581984" cy="1370711"/>
            </a:xfrm>
            <a:custGeom>
              <a:avLst/>
              <a:gdLst>
                <a:gd name="connsiteX0" fmla="*/ 0 w 4800600"/>
                <a:gd name="connsiteY0" fmla="*/ 1746955 h 1761066"/>
                <a:gd name="connsiteX1" fmla="*/ 702734 w 4800600"/>
                <a:gd name="connsiteY1" fmla="*/ 104422 h 1761066"/>
                <a:gd name="connsiteX2" fmla="*/ 1608667 w 4800600"/>
                <a:gd name="connsiteY2" fmla="*/ 1738488 h 1761066"/>
                <a:gd name="connsiteX3" fmla="*/ 2396067 w 4800600"/>
                <a:gd name="connsiteY3" fmla="*/ 87488 h 1761066"/>
                <a:gd name="connsiteX4" fmla="*/ 3200400 w 4800600"/>
                <a:gd name="connsiteY4" fmla="*/ 1746955 h 1761066"/>
                <a:gd name="connsiteX5" fmla="*/ 4030134 w 4800600"/>
                <a:gd name="connsiteY5" fmla="*/ 2822 h 1761066"/>
                <a:gd name="connsiteX6" fmla="*/ 4800600 w 4800600"/>
                <a:gd name="connsiteY6" fmla="*/ 1730022 h 1761066"/>
                <a:gd name="connsiteX0" fmla="*/ 0 w 4800600"/>
                <a:gd name="connsiteY0" fmla="*/ 1746955 h 1761066"/>
                <a:gd name="connsiteX1" fmla="*/ 778934 w 4800600"/>
                <a:gd name="connsiteY1" fmla="*/ 104422 h 1761066"/>
                <a:gd name="connsiteX2" fmla="*/ 1608667 w 4800600"/>
                <a:gd name="connsiteY2" fmla="*/ 1738488 h 1761066"/>
                <a:gd name="connsiteX3" fmla="*/ 2396067 w 4800600"/>
                <a:gd name="connsiteY3" fmla="*/ 87488 h 1761066"/>
                <a:gd name="connsiteX4" fmla="*/ 3200400 w 4800600"/>
                <a:gd name="connsiteY4" fmla="*/ 1746955 h 1761066"/>
                <a:gd name="connsiteX5" fmla="*/ 4030134 w 4800600"/>
                <a:gd name="connsiteY5" fmla="*/ 2822 h 1761066"/>
                <a:gd name="connsiteX6" fmla="*/ 4800600 w 4800600"/>
                <a:gd name="connsiteY6" fmla="*/ 1730022 h 1761066"/>
                <a:gd name="connsiteX0" fmla="*/ 0 w 4800600"/>
                <a:gd name="connsiteY0" fmla="*/ 1746955 h 1761066"/>
                <a:gd name="connsiteX1" fmla="*/ 778934 w 4800600"/>
                <a:gd name="connsiteY1" fmla="*/ 104422 h 1761066"/>
                <a:gd name="connsiteX2" fmla="*/ 1608667 w 4800600"/>
                <a:gd name="connsiteY2" fmla="*/ 1738488 h 1761066"/>
                <a:gd name="connsiteX3" fmla="*/ 2396067 w 4800600"/>
                <a:gd name="connsiteY3" fmla="*/ 87488 h 1761066"/>
                <a:gd name="connsiteX4" fmla="*/ 3200400 w 4800600"/>
                <a:gd name="connsiteY4" fmla="*/ 1746955 h 1761066"/>
                <a:gd name="connsiteX5" fmla="*/ 4030134 w 4800600"/>
                <a:gd name="connsiteY5" fmla="*/ 2822 h 1761066"/>
                <a:gd name="connsiteX6" fmla="*/ 4800600 w 4800600"/>
                <a:gd name="connsiteY6" fmla="*/ 1730022 h 1761066"/>
                <a:gd name="connsiteX0" fmla="*/ 0 w 4800600"/>
                <a:gd name="connsiteY0" fmla="*/ 1746955 h 1761066"/>
                <a:gd name="connsiteX1" fmla="*/ 778934 w 4800600"/>
                <a:gd name="connsiteY1" fmla="*/ 104422 h 1761066"/>
                <a:gd name="connsiteX2" fmla="*/ 1608667 w 4800600"/>
                <a:gd name="connsiteY2" fmla="*/ 1738488 h 1761066"/>
                <a:gd name="connsiteX3" fmla="*/ 2396067 w 4800600"/>
                <a:gd name="connsiteY3" fmla="*/ 87488 h 1761066"/>
                <a:gd name="connsiteX4" fmla="*/ 3200400 w 4800600"/>
                <a:gd name="connsiteY4" fmla="*/ 1746955 h 1761066"/>
                <a:gd name="connsiteX5" fmla="*/ 4030134 w 4800600"/>
                <a:gd name="connsiteY5" fmla="*/ 2822 h 1761066"/>
                <a:gd name="connsiteX6" fmla="*/ 4800600 w 4800600"/>
                <a:gd name="connsiteY6" fmla="*/ 1730022 h 1761066"/>
                <a:gd name="connsiteX0" fmla="*/ 0 w 4800600"/>
                <a:gd name="connsiteY0" fmla="*/ 1746955 h 1761066"/>
                <a:gd name="connsiteX1" fmla="*/ 778934 w 4800600"/>
                <a:gd name="connsiteY1" fmla="*/ 104422 h 1761066"/>
                <a:gd name="connsiteX2" fmla="*/ 1608667 w 4800600"/>
                <a:gd name="connsiteY2" fmla="*/ 1738488 h 1761066"/>
                <a:gd name="connsiteX3" fmla="*/ 2396067 w 4800600"/>
                <a:gd name="connsiteY3" fmla="*/ 87488 h 1761066"/>
                <a:gd name="connsiteX4" fmla="*/ 3200400 w 4800600"/>
                <a:gd name="connsiteY4" fmla="*/ 1746955 h 1761066"/>
                <a:gd name="connsiteX5" fmla="*/ 4030134 w 4800600"/>
                <a:gd name="connsiteY5" fmla="*/ 2822 h 1761066"/>
                <a:gd name="connsiteX6" fmla="*/ 4800600 w 4800600"/>
                <a:gd name="connsiteY6" fmla="*/ 1730022 h 1761066"/>
                <a:gd name="connsiteX0" fmla="*/ 0 w 4800600"/>
                <a:gd name="connsiteY0" fmla="*/ 1746955 h 1761066"/>
                <a:gd name="connsiteX1" fmla="*/ 778934 w 4800600"/>
                <a:gd name="connsiteY1" fmla="*/ 104422 h 1761066"/>
                <a:gd name="connsiteX2" fmla="*/ 1608667 w 4800600"/>
                <a:gd name="connsiteY2" fmla="*/ 1738488 h 1761066"/>
                <a:gd name="connsiteX3" fmla="*/ 2396067 w 4800600"/>
                <a:gd name="connsiteY3" fmla="*/ 87488 h 1761066"/>
                <a:gd name="connsiteX4" fmla="*/ 3200400 w 4800600"/>
                <a:gd name="connsiteY4" fmla="*/ 1746955 h 1761066"/>
                <a:gd name="connsiteX5" fmla="*/ 4030134 w 4800600"/>
                <a:gd name="connsiteY5" fmla="*/ 2822 h 1761066"/>
                <a:gd name="connsiteX6" fmla="*/ 4800600 w 4800600"/>
                <a:gd name="connsiteY6" fmla="*/ 1730022 h 1761066"/>
                <a:gd name="connsiteX0" fmla="*/ 0 w 4800600"/>
                <a:gd name="connsiteY0" fmla="*/ 1746955 h 1761066"/>
                <a:gd name="connsiteX1" fmla="*/ 778934 w 4800600"/>
                <a:gd name="connsiteY1" fmla="*/ 104422 h 1761066"/>
                <a:gd name="connsiteX2" fmla="*/ 1608667 w 4800600"/>
                <a:gd name="connsiteY2" fmla="*/ 1738488 h 1761066"/>
                <a:gd name="connsiteX3" fmla="*/ 2396067 w 4800600"/>
                <a:gd name="connsiteY3" fmla="*/ 87488 h 1761066"/>
                <a:gd name="connsiteX4" fmla="*/ 3200400 w 4800600"/>
                <a:gd name="connsiteY4" fmla="*/ 1746955 h 1761066"/>
                <a:gd name="connsiteX5" fmla="*/ 4030134 w 4800600"/>
                <a:gd name="connsiteY5" fmla="*/ 2822 h 1761066"/>
                <a:gd name="connsiteX6" fmla="*/ 4800600 w 4800600"/>
                <a:gd name="connsiteY6" fmla="*/ 1730022 h 1761066"/>
                <a:gd name="connsiteX0" fmla="*/ 0 w 4800600"/>
                <a:gd name="connsiteY0" fmla="*/ 1746955 h 1762477"/>
                <a:gd name="connsiteX1" fmla="*/ 778934 w 4800600"/>
                <a:gd name="connsiteY1" fmla="*/ 104422 h 1762477"/>
                <a:gd name="connsiteX2" fmla="*/ 1608667 w 4800600"/>
                <a:gd name="connsiteY2" fmla="*/ 1738488 h 1762477"/>
                <a:gd name="connsiteX3" fmla="*/ 2404940 w 4800600"/>
                <a:gd name="connsiteY3" fmla="*/ 95954 h 1762477"/>
                <a:gd name="connsiteX4" fmla="*/ 3200400 w 4800600"/>
                <a:gd name="connsiteY4" fmla="*/ 1746955 h 1762477"/>
                <a:gd name="connsiteX5" fmla="*/ 4030134 w 4800600"/>
                <a:gd name="connsiteY5" fmla="*/ 2822 h 1762477"/>
                <a:gd name="connsiteX6" fmla="*/ 4800600 w 4800600"/>
                <a:gd name="connsiteY6" fmla="*/ 1730022 h 1762477"/>
                <a:gd name="connsiteX0" fmla="*/ 0 w 4800600"/>
                <a:gd name="connsiteY0" fmla="*/ 1670755 h 1673577"/>
                <a:gd name="connsiteX1" fmla="*/ 778934 w 4800600"/>
                <a:gd name="connsiteY1" fmla="*/ 28222 h 1673577"/>
                <a:gd name="connsiteX2" fmla="*/ 1608667 w 4800600"/>
                <a:gd name="connsiteY2" fmla="*/ 1662288 h 1673577"/>
                <a:gd name="connsiteX3" fmla="*/ 2404940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78934 w 4800600"/>
                <a:gd name="connsiteY1" fmla="*/ 28222 h 1673577"/>
                <a:gd name="connsiteX2" fmla="*/ 1608667 w 4800600"/>
                <a:gd name="connsiteY2" fmla="*/ 1662288 h 1673577"/>
                <a:gd name="connsiteX3" fmla="*/ 2404940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78934 w 4800600"/>
                <a:gd name="connsiteY1" fmla="*/ 48926 h 1673577"/>
                <a:gd name="connsiteX2" fmla="*/ 1608667 w 4800600"/>
                <a:gd name="connsiteY2" fmla="*/ 1662288 h 1673577"/>
                <a:gd name="connsiteX3" fmla="*/ 2404940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96681 w 4800600"/>
                <a:gd name="connsiteY1" fmla="*/ 28221 h 1673577"/>
                <a:gd name="connsiteX2" fmla="*/ 1608667 w 4800600"/>
                <a:gd name="connsiteY2" fmla="*/ 1662288 h 1673577"/>
                <a:gd name="connsiteX3" fmla="*/ 2404940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96681 w 4800600"/>
                <a:gd name="connsiteY1" fmla="*/ 28221 h 1673577"/>
                <a:gd name="connsiteX2" fmla="*/ 1608667 w 4800600"/>
                <a:gd name="connsiteY2" fmla="*/ 1662288 h 1673577"/>
                <a:gd name="connsiteX3" fmla="*/ 2404940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96681 w 4800600"/>
                <a:gd name="connsiteY1" fmla="*/ 28221 h 1673577"/>
                <a:gd name="connsiteX2" fmla="*/ 1608667 w 4800600"/>
                <a:gd name="connsiteY2" fmla="*/ 1662288 h 1673577"/>
                <a:gd name="connsiteX3" fmla="*/ 2404940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96681 w 4800600"/>
                <a:gd name="connsiteY1" fmla="*/ 28221 h 1673577"/>
                <a:gd name="connsiteX2" fmla="*/ 1608667 w 4800600"/>
                <a:gd name="connsiteY2" fmla="*/ 1662288 h 1673577"/>
                <a:gd name="connsiteX3" fmla="*/ 2404940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96681 w 4800600"/>
                <a:gd name="connsiteY1" fmla="*/ 7517 h 1673577"/>
                <a:gd name="connsiteX2" fmla="*/ 1608667 w 4800600"/>
                <a:gd name="connsiteY2" fmla="*/ 1662288 h 1673577"/>
                <a:gd name="connsiteX3" fmla="*/ 2404940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96681 w 4800600"/>
                <a:gd name="connsiteY1" fmla="*/ 7517 h 1673577"/>
                <a:gd name="connsiteX2" fmla="*/ 1608667 w 4800600"/>
                <a:gd name="connsiteY2" fmla="*/ 1662288 h 1673577"/>
                <a:gd name="connsiteX3" fmla="*/ 2413813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96681 w 4800600"/>
                <a:gd name="connsiteY1" fmla="*/ 7517 h 1673577"/>
                <a:gd name="connsiteX2" fmla="*/ 1608667 w 4800600"/>
                <a:gd name="connsiteY2" fmla="*/ 1662288 h 1673577"/>
                <a:gd name="connsiteX3" fmla="*/ 2413813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96681 w 4800600"/>
                <a:gd name="connsiteY1" fmla="*/ 7517 h 1673577"/>
                <a:gd name="connsiteX2" fmla="*/ 1608667 w 4800600"/>
                <a:gd name="connsiteY2" fmla="*/ 1662288 h 1673577"/>
                <a:gd name="connsiteX3" fmla="*/ 2404939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3577"/>
                <a:gd name="connsiteX1" fmla="*/ 796681 w 4800600"/>
                <a:gd name="connsiteY1" fmla="*/ 7517 h 1673577"/>
                <a:gd name="connsiteX2" fmla="*/ 1608667 w 4800600"/>
                <a:gd name="connsiteY2" fmla="*/ 1662288 h 1673577"/>
                <a:gd name="connsiteX3" fmla="*/ 2404939 w 4800600"/>
                <a:gd name="connsiteY3" fmla="*/ 19754 h 1673577"/>
                <a:gd name="connsiteX4" fmla="*/ 3200400 w 4800600"/>
                <a:gd name="connsiteY4" fmla="*/ 1670755 h 1673577"/>
                <a:gd name="connsiteX5" fmla="*/ 4030134 w 4800600"/>
                <a:gd name="connsiteY5" fmla="*/ 2822 h 1673577"/>
                <a:gd name="connsiteX6" fmla="*/ 4800600 w 4800600"/>
                <a:gd name="connsiteY6" fmla="*/ 1653822 h 1673577"/>
                <a:gd name="connsiteX0" fmla="*/ 0 w 4800600"/>
                <a:gd name="connsiteY0" fmla="*/ 1670755 h 1671851"/>
                <a:gd name="connsiteX1" fmla="*/ 796681 w 4800600"/>
                <a:gd name="connsiteY1" fmla="*/ 7517 h 1671851"/>
                <a:gd name="connsiteX2" fmla="*/ 1608667 w 4800600"/>
                <a:gd name="connsiteY2" fmla="*/ 1662288 h 1671851"/>
                <a:gd name="connsiteX3" fmla="*/ 2387192 w 4800600"/>
                <a:gd name="connsiteY3" fmla="*/ 9401 h 1671851"/>
                <a:gd name="connsiteX4" fmla="*/ 3200400 w 4800600"/>
                <a:gd name="connsiteY4" fmla="*/ 1670755 h 1671851"/>
                <a:gd name="connsiteX5" fmla="*/ 4030134 w 4800600"/>
                <a:gd name="connsiteY5" fmla="*/ 2822 h 1671851"/>
                <a:gd name="connsiteX6" fmla="*/ 4800600 w 4800600"/>
                <a:gd name="connsiteY6" fmla="*/ 1653822 h 1671851"/>
                <a:gd name="connsiteX0" fmla="*/ 0 w 4800600"/>
                <a:gd name="connsiteY0" fmla="*/ 1670755 h 1671851"/>
                <a:gd name="connsiteX1" fmla="*/ 796681 w 4800600"/>
                <a:gd name="connsiteY1" fmla="*/ 7517 h 1671851"/>
                <a:gd name="connsiteX2" fmla="*/ 1608667 w 4800600"/>
                <a:gd name="connsiteY2" fmla="*/ 1662288 h 1671851"/>
                <a:gd name="connsiteX3" fmla="*/ 2413813 w 4800600"/>
                <a:gd name="connsiteY3" fmla="*/ 9400 h 1671851"/>
                <a:gd name="connsiteX4" fmla="*/ 3200400 w 4800600"/>
                <a:gd name="connsiteY4" fmla="*/ 1670755 h 1671851"/>
                <a:gd name="connsiteX5" fmla="*/ 4030134 w 4800600"/>
                <a:gd name="connsiteY5" fmla="*/ 2822 h 1671851"/>
                <a:gd name="connsiteX6" fmla="*/ 4800600 w 4800600"/>
                <a:gd name="connsiteY6" fmla="*/ 1653822 h 1671851"/>
                <a:gd name="connsiteX0" fmla="*/ 0 w 4800600"/>
                <a:gd name="connsiteY0" fmla="*/ 1670755 h 1671851"/>
                <a:gd name="connsiteX1" fmla="*/ 796681 w 4800600"/>
                <a:gd name="connsiteY1" fmla="*/ 7517 h 1671851"/>
                <a:gd name="connsiteX2" fmla="*/ 1608667 w 4800600"/>
                <a:gd name="connsiteY2" fmla="*/ 1662288 h 1671851"/>
                <a:gd name="connsiteX3" fmla="*/ 2413813 w 4800600"/>
                <a:gd name="connsiteY3" fmla="*/ 9400 h 1671851"/>
                <a:gd name="connsiteX4" fmla="*/ 3200400 w 4800600"/>
                <a:gd name="connsiteY4" fmla="*/ 1670755 h 1671851"/>
                <a:gd name="connsiteX5" fmla="*/ 4030134 w 4800600"/>
                <a:gd name="connsiteY5" fmla="*/ 2822 h 1671851"/>
                <a:gd name="connsiteX6" fmla="*/ 4800600 w 4800600"/>
                <a:gd name="connsiteY6" fmla="*/ 1653822 h 1671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00600" h="1671851">
                  <a:moveTo>
                    <a:pt x="0" y="1670755"/>
                  </a:moveTo>
                  <a:cubicBezTo>
                    <a:pt x="410902" y="1340416"/>
                    <a:pt x="528570" y="8928"/>
                    <a:pt x="796681" y="7517"/>
                  </a:cubicBezTo>
                  <a:cubicBezTo>
                    <a:pt x="1064792" y="6106"/>
                    <a:pt x="1339145" y="1661974"/>
                    <a:pt x="1608667" y="1662288"/>
                  </a:cubicBezTo>
                  <a:cubicBezTo>
                    <a:pt x="1878189" y="1662602"/>
                    <a:pt x="2148524" y="7989"/>
                    <a:pt x="2413813" y="9400"/>
                  </a:cubicBezTo>
                  <a:cubicBezTo>
                    <a:pt x="2679102" y="10811"/>
                    <a:pt x="2931013" y="1671851"/>
                    <a:pt x="3200400" y="1670755"/>
                  </a:cubicBezTo>
                  <a:cubicBezTo>
                    <a:pt x="3469787" y="1669659"/>
                    <a:pt x="3763434" y="5644"/>
                    <a:pt x="4030134" y="2822"/>
                  </a:cubicBezTo>
                  <a:cubicBezTo>
                    <a:pt x="4296834" y="0"/>
                    <a:pt x="4501610" y="1417669"/>
                    <a:pt x="4800600" y="1653822"/>
                  </a:cubicBezTo>
                </a:path>
              </a:pathLst>
            </a:custGeom>
            <a:solidFill>
              <a:srgbClr val="FFFFFF"/>
            </a:solidFill>
            <a:ln w="12700" cap="flat" cmpd="sng" algn="ctr">
              <a:solidFill>
                <a:schemeClr val="accent4">
                  <a:shade val="95000"/>
                  <a:satMod val="105000"/>
                </a:schemeClr>
              </a:solidFill>
              <a:prstDash val="dash"/>
              <a:round/>
              <a:headEnd type="none" w="med" len="med"/>
              <a:tailEnd type="none" w="med" len="med"/>
            </a:ln>
            <a:effectLst/>
          </p:spPr>
          <p:style>
            <a:lnRef idx="1">
              <a:schemeClr val="accent4"/>
            </a:lnRef>
            <a:fillRef idx="2">
              <a:schemeClr val="accent4"/>
            </a:fillRef>
            <a:effectRef idx="1">
              <a:schemeClr val="accent4"/>
            </a:effectRef>
            <a:fontRef idx="minor">
              <a:schemeClr val="dk1"/>
            </a:fontRef>
          </p:style>
          <p:txBody>
            <a:bodyPr anchor="ctr"/>
            <a:lstStyle/>
            <a:p>
              <a:pPr algn="ctr"/>
              <a:endParaRPr lang="en-US">
                <a:solidFill>
                  <a:srgbClr val="000000"/>
                </a:solidFill>
                <a:ea typeface="ＭＳ Ｐゴシック" pitchFamily="34" charset="-128"/>
              </a:endParaRPr>
            </a:p>
          </p:txBody>
        </p:sp>
        <p:cxnSp>
          <p:nvCxnSpPr>
            <p:cNvPr id="11" name="Straight Arrow Connector 10"/>
            <p:cNvCxnSpPr/>
            <p:nvPr/>
          </p:nvCxnSpPr>
          <p:spPr bwMode="auto">
            <a:xfrm>
              <a:off x="1627217" y="4568831"/>
              <a:ext cx="4801206" cy="0"/>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sp>
          <p:nvSpPr>
            <p:cNvPr id="12" name="TextBox 11"/>
            <p:cNvSpPr txBox="1"/>
            <p:nvPr/>
          </p:nvSpPr>
          <p:spPr bwMode="auto">
            <a:xfrm>
              <a:off x="1143000" y="2754607"/>
              <a:ext cx="676383" cy="1515336"/>
            </a:xfrm>
            <a:prstGeom prst="rect">
              <a:avLst/>
            </a:prstGeom>
            <a:noFill/>
          </p:spPr>
          <p:txBody>
            <a:bodyPr vert="vert270" wrap="none">
              <a:spAutoFit/>
            </a:bodyPr>
            <a:lstStyle/>
            <a:p>
              <a:pPr algn="ctr">
                <a:defRPr/>
              </a:pPr>
              <a:r>
                <a:rPr lang="en-US" sz="1500" b="1" dirty="0">
                  <a:latin typeface="Cambria" pitchFamily="18" charset="0"/>
                  <a:ea typeface="ＭＳ Ｐゴシック" pitchFamily="-65" charset="-128"/>
                  <a:cs typeface="ＭＳ Ｐゴシック" pitchFamily="-65" charset="-128"/>
                </a:rPr>
                <a:t>Resources</a:t>
              </a:r>
            </a:p>
          </p:txBody>
        </p:sp>
        <p:cxnSp>
          <p:nvCxnSpPr>
            <p:cNvPr id="13" name="Straight Arrow Connector 12"/>
            <p:cNvCxnSpPr/>
            <p:nvPr/>
          </p:nvCxnSpPr>
          <p:spPr bwMode="auto">
            <a:xfrm rot="5400000" flipH="1" flipV="1">
              <a:off x="521492" y="3465516"/>
              <a:ext cx="2209039" cy="2410"/>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sp>
          <p:nvSpPr>
            <p:cNvPr id="14" name="TextBox 22"/>
            <p:cNvSpPr txBox="1">
              <a:spLocks noChangeArrowheads="1"/>
            </p:cNvSpPr>
            <p:nvPr/>
          </p:nvSpPr>
          <p:spPr bwMode="auto">
            <a:xfrm>
              <a:off x="5917708" y="4120398"/>
              <a:ext cx="911746" cy="323165"/>
            </a:xfrm>
            <a:prstGeom prst="rect">
              <a:avLst/>
            </a:prstGeom>
            <a:noFill/>
            <a:ln w="9525">
              <a:noFill/>
              <a:miter lim="800000"/>
              <a:headEnd/>
              <a:tailEnd/>
            </a:ln>
          </p:spPr>
          <p:txBody>
            <a:bodyPr wrap="none">
              <a:spAutoFit/>
            </a:bodyPr>
            <a:lstStyle/>
            <a:p>
              <a:pPr algn="ctr"/>
              <a:r>
                <a:rPr lang="en-US" sz="1500" dirty="0"/>
                <a:t>Demand</a:t>
              </a:r>
            </a:p>
          </p:txBody>
        </p:sp>
        <p:sp>
          <p:nvSpPr>
            <p:cNvPr id="15" name="TextBox 22"/>
            <p:cNvSpPr txBox="1">
              <a:spLocks noChangeArrowheads="1"/>
            </p:cNvSpPr>
            <p:nvPr/>
          </p:nvSpPr>
          <p:spPr bwMode="auto">
            <a:xfrm>
              <a:off x="5917707" y="2940357"/>
              <a:ext cx="941282" cy="323165"/>
            </a:xfrm>
            <a:prstGeom prst="rect">
              <a:avLst/>
            </a:prstGeom>
            <a:noFill/>
            <a:ln w="9525">
              <a:noFill/>
              <a:miter lim="800000"/>
              <a:headEnd/>
              <a:tailEnd/>
            </a:ln>
          </p:spPr>
          <p:txBody>
            <a:bodyPr wrap="none">
              <a:spAutoFit/>
            </a:bodyPr>
            <a:lstStyle/>
            <a:p>
              <a:pPr algn="ctr"/>
              <a:r>
                <a:rPr lang="en-US" sz="1500" dirty="0">
                  <a:solidFill>
                    <a:srgbClr val="FF0000"/>
                  </a:solidFill>
                </a:rPr>
                <a:t>Capacity</a:t>
              </a:r>
            </a:p>
          </p:txBody>
        </p:sp>
        <p:pic>
          <p:nvPicPr>
            <p:cNvPr id="16" name="Picture 52" descr="temp-1.png"/>
            <p:cNvPicPr>
              <a:picLocks noChangeAspect="1"/>
            </p:cNvPicPr>
            <p:nvPr/>
          </p:nvPicPr>
          <p:blipFill>
            <a:blip r:embed="rId3" cstate="print"/>
            <a:srcRect b="61111"/>
            <a:stretch>
              <a:fillRect/>
            </a:stretch>
          </p:blipFill>
          <p:spPr bwMode="auto">
            <a:xfrm>
              <a:off x="1647824" y="2895601"/>
              <a:ext cx="4600576" cy="533399"/>
            </a:xfrm>
            <a:prstGeom prst="rect">
              <a:avLst/>
            </a:prstGeom>
            <a:noFill/>
            <a:ln w="9525">
              <a:noFill/>
              <a:miter lim="800000"/>
              <a:headEnd/>
              <a:tailEnd/>
            </a:ln>
          </p:spPr>
        </p:pic>
        <p:pic>
          <p:nvPicPr>
            <p:cNvPr id="17" name="Picture 53" descr="temp-4.png"/>
            <p:cNvPicPr>
              <a:picLocks noChangeAspect="1"/>
            </p:cNvPicPr>
            <p:nvPr/>
          </p:nvPicPr>
          <p:blipFill>
            <a:blip r:embed="rId4" cstate="print"/>
            <a:srcRect t="38773"/>
            <a:stretch>
              <a:fillRect/>
            </a:stretch>
          </p:blipFill>
          <p:spPr bwMode="auto">
            <a:xfrm>
              <a:off x="1635124" y="3440112"/>
              <a:ext cx="4600576" cy="839789"/>
            </a:xfrm>
            <a:prstGeom prst="rect">
              <a:avLst/>
            </a:prstGeom>
            <a:noFill/>
            <a:ln w="9525">
              <a:noFill/>
              <a:miter lim="800000"/>
              <a:headEnd/>
              <a:tailEnd/>
            </a:ln>
          </p:spPr>
        </p:pic>
        <p:cxnSp>
          <p:nvCxnSpPr>
            <p:cNvPr id="18" name="Straight Arrow Connector 17"/>
            <p:cNvCxnSpPr/>
            <p:nvPr/>
          </p:nvCxnSpPr>
          <p:spPr bwMode="auto">
            <a:xfrm>
              <a:off x="1627217" y="3426972"/>
              <a:ext cx="4601256" cy="2410"/>
            </a:xfrm>
            <a:prstGeom prst="straightConnector1">
              <a:avLst/>
            </a:prstGeom>
            <a:ln w="19050" cap="flat" cmpd="sng" algn="ctr">
              <a:solidFill>
                <a:srgbClr val="FF0000"/>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cxnSp>
          <p:nvCxnSpPr>
            <p:cNvPr id="20" name="Straight Arrow Connector 19"/>
            <p:cNvCxnSpPr/>
            <p:nvPr/>
          </p:nvCxnSpPr>
          <p:spPr bwMode="auto">
            <a:xfrm rot="5400000" flipH="1" flipV="1">
              <a:off x="3138887" y="4610987"/>
              <a:ext cx="91541" cy="7228"/>
            </a:xfrm>
            <a:prstGeom prst="straightConnector1">
              <a:avLst/>
            </a:prstGeom>
            <a:ln w="19050" cap="flat" cmpd="sng" algn="ctr">
              <a:solidFill>
                <a:schemeClr val="tx1"/>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cxnSp>
          <p:nvCxnSpPr>
            <p:cNvPr id="21" name="Straight Arrow Connector 20"/>
            <p:cNvCxnSpPr/>
            <p:nvPr/>
          </p:nvCxnSpPr>
          <p:spPr bwMode="auto">
            <a:xfrm rot="5400000" flipH="1" flipV="1">
              <a:off x="4657782" y="4609784"/>
              <a:ext cx="81905" cy="0"/>
            </a:xfrm>
            <a:prstGeom prst="straightConnector1">
              <a:avLst/>
            </a:prstGeom>
            <a:ln w="19050" cap="flat" cmpd="sng" algn="ctr">
              <a:solidFill>
                <a:schemeClr val="tx1"/>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cxnSp>
          <p:nvCxnSpPr>
            <p:cNvPr id="22" name="Straight Arrow Connector 21"/>
            <p:cNvCxnSpPr/>
            <p:nvPr/>
          </p:nvCxnSpPr>
          <p:spPr bwMode="auto">
            <a:xfrm rot="5400000" flipH="1" flipV="1">
              <a:off x="6185110" y="4609784"/>
              <a:ext cx="74679" cy="2410"/>
            </a:xfrm>
            <a:prstGeom prst="straightConnector1">
              <a:avLst/>
            </a:prstGeom>
            <a:ln w="19050" cap="flat" cmpd="sng" algn="ctr">
              <a:solidFill>
                <a:schemeClr val="tx1"/>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sp>
          <p:nvSpPr>
            <p:cNvPr id="23" name="TextBox 22"/>
            <p:cNvSpPr txBox="1">
              <a:spLocks noChangeArrowheads="1"/>
            </p:cNvSpPr>
            <p:nvPr/>
          </p:nvSpPr>
          <p:spPr bwMode="auto">
            <a:xfrm>
              <a:off x="2978150" y="4610100"/>
              <a:ext cx="367848" cy="323165"/>
            </a:xfrm>
            <a:prstGeom prst="rect">
              <a:avLst/>
            </a:prstGeom>
            <a:noFill/>
            <a:ln w="9525">
              <a:noFill/>
              <a:miter lim="800000"/>
              <a:headEnd/>
              <a:tailEnd/>
            </a:ln>
          </p:spPr>
          <p:txBody>
            <a:bodyPr>
              <a:spAutoFit/>
            </a:bodyPr>
            <a:lstStyle/>
            <a:p>
              <a:pPr algn="ctr"/>
              <a:r>
                <a:rPr lang="en-US" sz="1500"/>
                <a:t>1</a:t>
              </a:r>
            </a:p>
          </p:txBody>
        </p:sp>
        <p:sp>
          <p:nvSpPr>
            <p:cNvPr id="24" name="TextBox 60"/>
            <p:cNvSpPr txBox="1">
              <a:spLocks noChangeArrowheads="1"/>
            </p:cNvSpPr>
            <p:nvPr/>
          </p:nvSpPr>
          <p:spPr bwMode="auto">
            <a:xfrm>
              <a:off x="4552017" y="4572000"/>
              <a:ext cx="331133" cy="323165"/>
            </a:xfrm>
            <a:prstGeom prst="rect">
              <a:avLst/>
            </a:prstGeom>
            <a:noFill/>
            <a:ln w="9525">
              <a:noFill/>
              <a:miter lim="800000"/>
              <a:headEnd/>
              <a:tailEnd/>
            </a:ln>
          </p:spPr>
          <p:txBody>
            <a:bodyPr>
              <a:spAutoFit/>
            </a:bodyPr>
            <a:lstStyle/>
            <a:p>
              <a:pPr algn="ctr"/>
              <a:r>
                <a:rPr lang="en-US" sz="1500"/>
                <a:t>2</a:t>
              </a:r>
            </a:p>
          </p:txBody>
        </p:sp>
        <p:sp>
          <p:nvSpPr>
            <p:cNvPr id="25" name="TextBox 22"/>
            <p:cNvSpPr txBox="1">
              <a:spLocks noChangeArrowheads="1"/>
            </p:cNvSpPr>
            <p:nvPr/>
          </p:nvSpPr>
          <p:spPr bwMode="auto">
            <a:xfrm>
              <a:off x="6026150" y="4572000"/>
              <a:ext cx="381000" cy="323165"/>
            </a:xfrm>
            <a:prstGeom prst="rect">
              <a:avLst/>
            </a:prstGeom>
            <a:noFill/>
            <a:ln w="9525">
              <a:noFill/>
              <a:miter lim="800000"/>
              <a:headEnd/>
              <a:tailEnd/>
            </a:ln>
          </p:spPr>
          <p:txBody>
            <a:bodyPr>
              <a:spAutoFit/>
            </a:bodyPr>
            <a:lstStyle/>
            <a:p>
              <a:pPr algn="ctr"/>
              <a:r>
                <a:rPr lang="en-US" sz="1500"/>
                <a:t>3</a:t>
              </a:r>
            </a:p>
          </p:txBody>
        </p:sp>
      </p:grpSp>
      <p:grpSp>
        <p:nvGrpSpPr>
          <p:cNvPr id="26" name="Group 99"/>
          <p:cNvGrpSpPr>
            <a:grpSpLocks/>
          </p:cNvGrpSpPr>
          <p:nvPr/>
        </p:nvGrpSpPr>
        <p:grpSpPr bwMode="auto">
          <a:xfrm>
            <a:off x="4800600" y="2823448"/>
            <a:ext cx="3813048" cy="1596152"/>
            <a:chOff x="1143000" y="2362201"/>
            <a:chExt cx="5747961" cy="2571064"/>
          </a:xfrm>
        </p:grpSpPr>
        <p:cxnSp>
          <p:nvCxnSpPr>
            <p:cNvPr id="27" name="Straight Arrow Connector 26"/>
            <p:cNvCxnSpPr/>
            <p:nvPr/>
          </p:nvCxnSpPr>
          <p:spPr bwMode="auto">
            <a:xfrm>
              <a:off x="1628012" y="4567682"/>
              <a:ext cx="4799439" cy="2414"/>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sp>
          <p:nvSpPr>
            <p:cNvPr id="28" name="TextBox 27"/>
            <p:cNvSpPr txBox="1"/>
            <p:nvPr/>
          </p:nvSpPr>
          <p:spPr bwMode="auto">
            <a:xfrm>
              <a:off x="1143000" y="2755820"/>
              <a:ext cx="631555" cy="1512910"/>
            </a:xfrm>
            <a:prstGeom prst="rect">
              <a:avLst/>
            </a:prstGeom>
            <a:noFill/>
          </p:spPr>
          <p:txBody>
            <a:bodyPr vert="vert270" wrap="none">
              <a:spAutoFit/>
            </a:bodyPr>
            <a:lstStyle/>
            <a:p>
              <a:pPr algn="ctr">
                <a:defRPr/>
              </a:pPr>
              <a:r>
                <a:rPr lang="en-US" sz="1500" b="1" dirty="0">
                  <a:latin typeface="Cambria" pitchFamily="18" charset="0"/>
                  <a:ea typeface="ＭＳ Ｐゴシック" pitchFamily="-65" charset="-128"/>
                  <a:cs typeface="ＭＳ Ｐゴシック" pitchFamily="-65" charset="-128"/>
                </a:rPr>
                <a:t>Resources</a:t>
              </a:r>
            </a:p>
          </p:txBody>
        </p:sp>
        <p:cxnSp>
          <p:nvCxnSpPr>
            <p:cNvPr id="29" name="Straight Arrow Connector 28"/>
            <p:cNvCxnSpPr/>
            <p:nvPr/>
          </p:nvCxnSpPr>
          <p:spPr bwMode="auto">
            <a:xfrm rot="5400000" flipH="1" flipV="1">
              <a:off x="521652" y="3466148"/>
              <a:ext cx="2210307" cy="2414"/>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pic>
          <p:nvPicPr>
            <p:cNvPr id="30" name="Picture 71" descr="temp-3.png"/>
            <p:cNvPicPr>
              <a:picLocks noChangeAspect="1"/>
            </p:cNvPicPr>
            <p:nvPr/>
          </p:nvPicPr>
          <p:blipFill>
            <a:blip r:embed="rId5" cstate="print"/>
            <a:srcRect t="38773"/>
            <a:stretch>
              <a:fillRect/>
            </a:stretch>
          </p:blipFill>
          <p:spPr bwMode="auto">
            <a:xfrm>
              <a:off x="1625600" y="3429000"/>
              <a:ext cx="4600575" cy="839789"/>
            </a:xfrm>
            <a:prstGeom prst="rect">
              <a:avLst/>
            </a:prstGeom>
            <a:noFill/>
            <a:ln w="9525">
              <a:noFill/>
              <a:miter lim="800000"/>
              <a:headEnd/>
              <a:tailEnd/>
            </a:ln>
          </p:spPr>
        </p:pic>
        <p:sp>
          <p:nvSpPr>
            <p:cNvPr id="31" name="TextBox 22"/>
            <p:cNvSpPr txBox="1">
              <a:spLocks noChangeArrowheads="1"/>
            </p:cNvSpPr>
            <p:nvPr/>
          </p:nvSpPr>
          <p:spPr bwMode="auto">
            <a:xfrm>
              <a:off x="5949678" y="4038599"/>
              <a:ext cx="911747" cy="323166"/>
            </a:xfrm>
            <a:prstGeom prst="rect">
              <a:avLst/>
            </a:prstGeom>
            <a:noFill/>
            <a:ln w="9525">
              <a:noFill/>
              <a:miter lim="800000"/>
              <a:headEnd/>
              <a:tailEnd/>
            </a:ln>
          </p:spPr>
          <p:txBody>
            <a:bodyPr wrap="none">
              <a:spAutoFit/>
            </a:bodyPr>
            <a:lstStyle/>
            <a:p>
              <a:pPr algn="ctr"/>
              <a:r>
                <a:rPr lang="en-US" sz="1500" dirty="0"/>
                <a:t>Demand</a:t>
              </a:r>
            </a:p>
          </p:txBody>
        </p:sp>
        <p:sp>
          <p:nvSpPr>
            <p:cNvPr id="32" name="TextBox 22"/>
            <p:cNvSpPr txBox="1">
              <a:spLocks noChangeArrowheads="1"/>
            </p:cNvSpPr>
            <p:nvPr/>
          </p:nvSpPr>
          <p:spPr bwMode="auto">
            <a:xfrm>
              <a:off x="5949679" y="2941321"/>
              <a:ext cx="941282" cy="323166"/>
            </a:xfrm>
            <a:prstGeom prst="rect">
              <a:avLst/>
            </a:prstGeom>
            <a:noFill/>
            <a:ln w="9525">
              <a:noFill/>
              <a:miter lim="800000"/>
              <a:headEnd/>
              <a:tailEnd/>
            </a:ln>
          </p:spPr>
          <p:txBody>
            <a:bodyPr wrap="none">
              <a:spAutoFit/>
            </a:bodyPr>
            <a:lstStyle/>
            <a:p>
              <a:pPr algn="ctr"/>
              <a:r>
                <a:rPr lang="en-US" sz="1500" dirty="0">
                  <a:solidFill>
                    <a:srgbClr val="FF0000"/>
                  </a:solidFill>
                </a:rPr>
                <a:t>Capacity</a:t>
              </a:r>
            </a:p>
          </p:txBody>
        </p:sp>
        <p:pic>
          <p:nvPicPr>
            <p:cNvPr id="33" name="Picture 80" descr="temp-2.png"/>
            <p:cNvPicPr>
              <a:picLocks noChangeAspect="1"/>
            </p:cNvPicPr>
            <p:nvPr/>
          </p:nvPicPr>
          <p:blipFill>
            <a:blip r:embed="rId6" cstate="print"/>
            <a:srcRect b="61227"/>
            <a:stretch>
              <a:fillRect/>
            </a:stretch>
          </p:blipFill>
          <p:spPr bwMode="auto">
            <a:xfrm>
              <a:off x="1616663" y="2895600"/>
              <a:ext cx="4600575" cy="531812"/>
            </a:xfrm>
            <a:prstGeom prst="rect">
              <a:avLst/>
            </a:prstGeom>
            <a:noFill/>
            <a:ln w="9525">
              <a:noFill/>
              <a:miter lim="800000"/>
              <a:headEnd/>
              <a:tailEnd/>
            </a:ln>
          </p:spPr>
        </p:pic>
        <p:cxnSp>
          <p:nvCxnSpPr>
            <p:cNvPr id="34" name="Straight Arrow Connector 33"/>
            <p:cNvCxnSpPr/>
            <p:nvPr/>
          </p:nvCxnSpPr>
          <p:spPr bwMode="auto">
            <a:xfrm>
              <a:off x="1628012" y="3426334"/>
              <a:ext cx="4599162" cy="2412"/>
            </a:xfrm>
            <a:prstGeom prst="straightConnector1">
              <a:avLst/>
            </a:prstGeom>
            <a:ln w="19050" cap="flat" cmpd="sng" algn="ctr">
              <a:solidFill>
                <a:srgbClr val="FF0000"/>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cxnSp>
          <p:nvCxnSpPr>
            <p:cNvPr id="36" name="Straight Arrow Connector 35"/>
            <p:cNvCxnSpPr/>
            <p:nvPr/>
          </p:nvCxnSpPr>
          <p:spPr bwMode="auto">
            <a:xfrm rot="5400000" flipH="1" flipV="1">
              <a:off x="3137338" y="4612323"/>
              <a:ext cx="94108" cy="4826"/>
            </a:xfrm>
            <a:prstGeom prst="straightConnector1">
              <a:avLst/>
            </a:prstGeom>
            <a:ln w="19050" cap="flat" cmpd="sng" algn="ctr">
              <a:solidFill>
                <a:schemeClr val="tx1"/>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cxnSp>
          <p:nvCxnSpPr>
            <p:cNvPr id="37" name="Straight Arrow Connector 36"/>
            <p:cNvCxnSpPr/>
            <p:nvPr/>
          </p:nvCxnSpPr>
          <p:spPr bwMode="auto">
            <a:xfrm rot="5400000" flipH="1" flipV="1">
              <a:off x="4657522" y="4607497"/>
              <a:ext cx="82042" cy="2412"/>
            </a:xfrm>
            <a:prstGeom prst="straightConnector1">
              <a:avLst/>
            </a:prstGeom>
            <a:ln w="19050" cap="flat" cmpd="sng" algn="ctr">
              <a:solidFill>
                <a:schemeClr val="tx1"/>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cxnSp>
          <p:nvCxnSpPr>
            <p:cNvPr id="38" name="Straight Arrow Connector 37"/>
            <p:cNvCxnSpPr/>
            <p:nvPr/>
          </p:nvCxnSpPr>
          <p:spPr bwMode="auto">
            <a:xfrm rot="5400000" flipH="1" flipV="1">
              <a:off x="6184947" y="4609909"/>
              <a:ext cx="77216" cy="2412"/>
            </a:xfrm>
            <a:prstGeom prst="straightConnector1">
              <a:avLst/>
            </a:prstGeom>
            <a:ln w="19050" cap="flat" cmpd="sng" algn="ctr">
              <a:solidFill>
                <a:schemeClr val="tx1"/>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sp>
          <p:nvSpPr>
            <p:cNvPr id="39" name="TextBox 22"/>
            <p:cNvSpPr txBox="1">
              <a:spLocks noChangeArrowheads="1"/>
            </p:cNvSpPr>
            <p:nvPr/>
          </p:nvSpPr>
          <p:spPr bwMode="auto">
            <a:xfrm>
              <a:off x="2978150" y="4610100"/>
              <a:ext cx="367848" cy="323165"/>
            </a:xfrm>
            <a:prstGeom prst="rect">
              <a:avLst/>
            </a:prstGeom>
            <a:noFill/>
            <a:ln w="9525">
              <a:noFill/>
              <a:miter lim="800000"/>
              <a:headEnd/>
              <a:tailEnd/>
            </a:ln>
          </p:spPr>
          <p:txBody>
            <a:bodyPr>
              <a:spAutoFit/>
            </a:bodyPr>
            <a:lstStyle/>
            <a:p>
              <a:pPr algn="ctr"/>
              <a:r>
                <a:rPr lang="en-US" sz="1500"/>
                <a:t>1</a:t>
              </a:r>
            </a:p>
          </p:txBody>
        </p:sp>
        <p:sp>
          <p:nvSpPr>
            <p:cNvPr id="40" name="TextBox 22"/>
            <p:cNvSpPr txBox="1">
              <a:spLocks noChangeArrowheads="1"/>
            </p:cNvSpPr>
            <p:nvPr/>
          </p:nvSpPr>
          <p:spPr bwMode="auto">
            <a:xfrm>
              <a:off x="4552017" y="4572000"/>
              <a:ext cx="331133" cy="323165"/>
            </a:xfrm>
            <a:prstGeom prst="rect">
              <a:avLst/>
            </a:prstGeom>
            <a:noFill/>
            <a:ln w="9525">
              <a:noFill/>
              <a:miter lim="800000"/>
              <a:headEnd/>
              <a:tailEnd/>
            </a:ln>
          </p:spPr>
          <p:txBody>
            <a:bodyPr>
              <a:spAutoFit/>
            </a:bodyPr>
            <a:lstStyle/>
            <a:p>
              <a:pPr algn="ctr"/>
              <a:r>
                <a:rPr lang="en-US" sz="1500"/>
                <a:t>2</a:t>
              </a:r>
            </a:p>
          </p:txBody>
        </p:sp>
        <p:sp>
          <p:nvSpPr>
            <p:cNvPr id="41" name="TextBox 95"/>
            <p:cNvSpPr txBox="1">
              <a:spLocks noChangeArrowheads="1"/>
            </p:cNvSpPr>
            <p:nvPr/>
          </p:nvSpPr>
          <p:spPr bwMode="auto">
            <a:xfrm>
              <a:off x="6026150" y="4572000"/>
              <a:ext cx="381000" cy="323165"/>
            </a:xfrm>
            <a:prstGeom prst="rect">
              <a:avLst/>
            </a:prstGeom>
            <a:noFill/>
            <a:ln w="9525">
              <a:noFill/>
              <a:miter lim="800000"/>
              <a:headEnd/>
              <a:tailEnd/>
            </a:ln>
          </p:spPr>
          <p:txBody>
            <a:bodyPr>
              <a:spAutoFit/>
            </a:bodyPr>
            <a:lstStyle/>
            <a:p>
              <a:pPr algn="ctr"/>
              <a:r>
                <a:rPr lang="en-US" sz="1500"/>
                <a:t>3</a:t>
              </a:r>
            </a:p>
          </p:txBody>
        </p:sp>
      </p:grpSp>
      <p:grpSp>
        <p:nvGrpSpPr>
          <p:cNvPr id="42" name="Group 100"/>
          <p:cNvGrpSpPr>
            <a:grpSpLocks/>
          </p:cNvGrpSpPr>
          <p:nvPr/>
        </p:nvGrpSpPr>
        <p:grpSpPr bwMode="auto">
          <a:xfrm>
            <a:off x="152400" y="3733800"/>
            <a:ext cx="3514866" cy="1905000"/>
            <a:chOff x="1090563" y="2362201"/>
            <a:chExt cx="5742501" cy="3063644"/>
          </a:xfrm>
        </p:grpSpPr>
        <p:cxnSp>
          <p:nvCxnSpPr>
            <p:cNvPr id="43" name="Straight Arrow Connector 42"/>
            <p:cNvCxnSpPr/>
            <p:nvPr/>
          </p:nvCxnSpPr>
          <p:spPr bwMode="auto">
            <a:xfrm>
              <a:off x="1628014" y="4567682"/>
              <a:ext cx="4799454" cy="2414"/>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sp>
          <p:nvSpPr>
            <p:cNvPr id="44" name="TextBox 43"/>
            <p:cNvSpPr txBox="1"/>
            <p:nvPr/>
          </p:nvSpPr>
          <p:spPr bwMode="auto">
            <a:xfrm>
              <a:off x="1090563" y="2780129"/>
              <a:ext cx="631556" cy="1512912"/>
            </a:xfrm>
            <a:prstGeom prst="rect">
              <a:avLst/>
            </a:prstGeom>
            <a:noFill/>
          </p:spPr>
          <p:txBody>
            <a:bodyPr vert="vert270" wrap="none">
              <a:spAutoFit/>
            </a:bodyPr>
            <a:lstStyle/>
            <a:p>
              <a:pPr algn="ctr">
                <a:defRPr/>
              </a:pPr>
              <a:r>
                <a:rPr lang="en-US" sz="1500" b="1" dirty="0">
                  <a:latin typeface="Cambria" pitchFamily="18" charset="0"/>
                  <a:ea typeface="ＭＳ Ｐゴシック" pitchFamily="-65" charset="-128"/>
                  <a:cs typeface="ＭＳ Ｐゴシック" pitchFamily="-65" charset="-128"/>
                </a:rPr>
                <a:t>Resources</a:t>
              </a:r>
            </a:p>
          </p:txBody>
        </p:sp>
        <p:cxnSp>
          <p:nvCxnSpPr>
            <p:cNvPr id="45" name="Straight Arrow Connector 44"/>
            <p:cNvCxnSpPr/>
            <p:nvPr/>
          </p:nvCxnSpPr>
          <p:spPr bwMode="auto">
            <a:xfrm rot="5400000" flipH="1" flipV="1">
              <a:off x="521653" y="3466148"/>
              <a:ext cx="2210307" cy="2414"/>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pic>
          <p:nvPicPr>
            <p:cNvPr id="46" name="Picture 104" descr="temp-3.png"/>
            <p:cNvPicPr>
              <a:picLocks noChangeAspect="1"/>
            </p:cNvPicPr>
            <p:nvPr/>
          </p:nvPicPr>
          <p:blipFill>
            <a:blip r:embed="rId5" cstate="print"/>
            <a:srcRect t="-5228"/>
            <a:stretch>
              <a:fillRect/>
            </a:stretch>
          </p:blipFill>
          <p:spPr bwMode="auto">
            <a:xfrm>
              <a:off x="1625600" y="2825497"/>
              <a:ext cx="4600576" cy="1443293"/>
            </a:xfrm>
            <a:prstGeom prst="rect">
              <a:avLst/>
            </a:prstGeom>
            <a:noFill/>
            <a:ln w="9525">
              <a:noFill/>
              <a:miter lim="800000"/>
              <a:headEnd/>
              <a:tailEnd/>
            </a:ln>
          </p:spPr>
        </p:pic>
        <p:sp>
          <p:nvSpPr>
            <p:cNvPr id="47" name="TextBox 22"/>
            <p:cNvSpPr txBox="1">
              <a:spLocks noChangeArrowheads="1"/>
            </p:cNvSpPr>
            <p:nvPr/>
          </p:nvSpPr>
          <p:spPr bwMode="auto">
            <a:xfrm>
              <a:off x="5891781" y="4038599"/>
              <a:ext cx="911747" cy="323166"/>
            </a:xfrm>
            <a:prstGeom prst="rect">
              <a:avLst/>
            </a:prstGeom>
            <a:noFill/>
            <a:ln w="9525">
              <a:noFill/>
              <a:miter lim="800000"/>
              <a:headEnd/>
              <a:tailEnd/>
            </a:ln>
          </p:spPr>
          <p:txBody>
            <a:bodyPr wrap="none">
              <a:spAutoFit/>
            </a:bodyPr>
            <a:lstStyle/>
            <a:p>
              <a:pPr algn="ctr"/>
              <a:r>
                <a:rPr lang="en-US" sz="1500" dirty="0"/>
                <a:t>Demand</a:t>
              </a:r>
            </a:p>
          </p:txBody>
        </p:sp>
        <p:sp>
          <p:nvSpPr>
            <p:cNvPr id="48" name="TextBox 22"/>
            <p:cNvSpPr txBox="1">
              <a:spLocks noChangeArrowheads="1"/>
            </p:cNvSpPr>
            <p:nvPr/>
          </p:nvSpPr>
          <p:spPr bwMode="auto">
            <a:xfrm>
              <a:off x="5891782" y="2941321"/>
              <a:ext cx="941282" cy="323166"/>
            </a:xfrm>
            <a:prstGeom prst="rect">
              <a:avLst/>
            </a:prstGeom>
            <a:noFill/>
            <a:ln w="9525">
              <a:noFill/>
              <a:miter lim="800000"/>
              <a:headEnd/>
              <a:tailEnd/>
            </a:ln>
          </p:spPr>
          <p:txBody>
            <a:bodyPr wrap="none">
              <a:spAutoFit/>
            </a:bodyPr>
            <a:lstStyle/>
            <a:p>
              <a:pPr algn="ctr"/>
              <a:r>
                <a:rPr lang="en-US" sz="1500" dirty="0">
                  <a:solidFill>
                    <a:srgbClr val="FF0000"/>
                  </a:solidFill>
                </a:rPr>
                <a:t>Capacity</a:t>
              </a:r>
            </a:p>
          </p:txBody>
        </p:sp>
        <p:cxnSp>
          <p:nvCxnSpPr>
            <p:cNvPr id="49" name="Straight Arrow Connector 48"/>
            <p:cNvCxnSpPr/>
            <p:nvPr/>
          </p:nvCxnSpPr>
          <p:spPr bwMode="auto">
            <a:xfrm>
              <a:off x="1628014" y="3426334"/>
              <a:ext cx="4599176" cy="2412"/>
            </a:xfrm>
            <a:prstGeom prst="straightConnector1">
              <a:avLst/>
            </a:prstGeom>
            <a:ln w="19050" cap="flat" cmpd="sng" algn="ctr">
              <a:solidFill>
                <a:srgbClr val="FF0000"/>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sp>
          <p:nvSpPr>
            <p:cNvPr id="50" name="TextBox 22"/>
            <p:cNvSpPr txBox="1">
              <a:spLocks noChangeArrowheads="1"/>
            </p:cNvSpPr>
            <p:nvPr/>
          </p:nvSpPr>
          <p:spPr bwMode="auto">
            <a:xfrm>
              <a:off x="3005649" y="4934634"/>
              <a:ext cx="1887167" cy="491211"/>
            </a:xfrm>
            <a:prstGeom prst="rect">
              <a:avLst/>
            </a:prstGeom>
            <a:noFill/>
            <a:ln w="9525">
              <a:noFill/>
              <a:miter lim="800000"/>
              <a:headEnd/>
              <a:tailEnd/>
            </a:ln>
          </p:spPr>
          <p:txBody>
            <a:bodyPr wrap="none">
              <a:spAutoFit/>
            </a:bodyPr>
            <a:lstStyle/>
            <a:p>
              <a:pPr algn="ctr"/>
              <a:r>
                <a:rPr lang="en-US" sz="1500" b="1" dirty="0">
                  <a:latin typeface="Cambria" pitchFamily="18" charset="0"/>
                </a:rPr>
                <a:t>Time (days)</a:t>
              </a:r>
            </a:p>
          </p:txBody>
        </p:sp>
        <p:cxnSp>
          <p:nvCxnSpPr>
            <p:cNvPr id="51" name="Straight Arrow Connector 50"/>
            <p:cNvCxnSpPr/>
            <p:nvPr/>
          </p:nvCxnSpPr>
          <p:spPr bwMode="auto">
            <a:xfrm rot="5400000" flipH="1" flipV="1">
              <a:off x="3137344" y="4612323"/>
              <a:ext cx="94108" cy="4826"/>
            </a:xfrm>
            <a:prstGeom prst="straightConnector1">
              <a:avLst/>
            </a:prstGeom>
            <a:ln w="19050" cap="flat" cmpd="sng" algn="ctr">
              <a:solidFill>
                <a:schemeClr val="tx1"/>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cxnSp>
          <p:nvCxnSpPr>
            <p:cNvPr id="52" name="Straight Arrow Connector 51"/>
            <p:cNvCxnSpPr/>
            <p:nvPr/>
          </p:nvCxnSpPr>
          <p:spPr bwMode="auto">
            <a:xfrm rot="5400000" flipH="1" flipV="1">
              <a:off x="4657533" y="4607497"/>
              <a:ext cx="82042" cy="2412"/>
            </a:xfrm>
            <a:prstGeom prst="straightConnector1">
              <a:avLst/>
            </a:prstGeom>
            <a:ln w="19050" cap="flat" cmpd="sng" algn="ctr">
              <a:solidFill>
                <a:schemeClr val="tx1"/>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cxnSp>
          <p:nvCxnSpPr>
            <p:cNvPr id="53" name="Straight Arrow Connector 52"/>
            <p:cNvCxnSpPr/>
            <p:nvPr/>
          </p:nvCxnSpPr>
          <p:spPr bwMode="auto">
            <a:xfrm rot="5400000" flipH="1" flipV="1">
              <a:off x="6184962" y="4609909"/>
              <a:ext cx="77216" cy="2412"/>
            </a:xfrm>
            <a:prstGeom prst="straightConnector1">
              <a:avLst/>
            </a:prstGeom>
            <a:ln w="19050" cap="flat" cmpd="sng" algn="ctr">
              <a:solidFill>
                <a:schemeClr val="tx1"/>
              </a:solidFill>
              <a:prstDash val="solid"/>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sp>
          <p:nvSpPr>
            <p:cNvPr id="54" name="TextBox 22"/>
            <p:cNvSpPr txBox="1">
              <a:spLocks noChangeArrowheads="1"/>
            </p:cNvSpPr>
            <p:nvPr/>
          </p:nvSpPr>
          <p:spPr bwMode="auto">
            <a:xfrm>
              <a:off x="2978150" y="4610100"/>
              <a:ext cx="367848" cy="323165"/>
            </a:xfrm>
            <a:prstGeom prst="rect">
              <a:avLst/>
            </a:prstGeom>
            <a:noFill/>
            <a:ln w="9525">
              <a:noFill/>
              <a:miter lim="800000"/>
              <a:headEnd/>
              <a:tailEnd/>
            </a:ln>
          </p:spPr>
          <p:txBody>
            <a:bodyPr>
              <a:spAutoFit/>
            </a:bodyPr>
            <a:lstStyle/>
            <a:p>
              <a:pPr algn="ctr"/>
              <a:r>
                <a:rPr lang="en-US" sz="1500"/>
                <a:t>1</a:t>
              </a:r>
            </a:p>
          </p:txBody>
        </p:sp>
        <p:sp>
          <p:nvSpPr>
            <p:cNvPr id="55" name="TextBox 22"/>
            <p:cNvSpPr txBox="1">
              <a:spLocks noChangeArrowheads="1"/>
            </p:cNvSpPr>
            <p:nvPr/>
          </p:nvSpPr>
          <p:spPr bwMode="auto">
            <a:xfrm>
              <a:off x="4552017" y="4572000"/>
              <a:ext cx="331133" cy="323165"/>
            </a:xfrm>
            <a:prstGeom prst="rect">
              <a:avLst/>
            </a:prstGeom>
            <a:noFill/>
            <a:ln w="9525">
              <a:noFill/>
              <a:miter lim="800000"/>
              <a:headEnd/>
              <a:tailEnd/>
            </a:ln>
          </p:spPr>
          <p:txBody>
            <a:bodyPr>
              <a:spAutoFit/>
            </a:bodyPr>
            <a:lstStyle/>
            <a:p>
              <a:pPr algn="ctr"/>
              <a:r>
                <a:rPr lang="en-US" sz="1500"/>
                <a:t>2</a:t>
              </a:r>
            </a:p>
          </p:txBody>
        </p:sp>
        <p:sp>
          <p:nvSpPr>
            <p:cNvPr id="56" name="TextBox 120"/>
            <p:cNvSpPr txBox="1">
              <a:spLocks noChangeArrowheads="1"/>
            </p:cNvSpPr>
            <p:nvPr/>
          </p:nvSpPr>
          <p:spPr bwMode="auto">
            <a:xfrm>
              <a:off x="6026150" y="4572000"/>
              <a:ext cx="381000" cy="323165"/>
            </a:xfrm>
            <a:prstGeom prst="rect">
              <a:avLst/>
            </a:prstGeom>
            <a:noFill/>
            <a:ln w="9525">
              <a:noFill/>
              <a:miter lim="800000"/>
              <a:headEnd/>
              <a:tailEnd/>
            </a:ln>
          </p:spPr>
          <p:txBody>
            <a:bodyPr>
              <a:spAutoFit/>
            </a:bodyPr>
            <a:lstStyle/>
            <a:p>
              <a:pPr algn="ctr"/>
              <a:r>
                <a:rPr lang="en-US" sz="1500"/>
                <a:t>3</a:t>
              </a:r>
            </a:p>
          </p:txBody>
        </p:sp>
      </p:grpSp>
      <p:sp>
        <p:nvSpPr>
          <p:cNvPr id="57" name="TextBox 56"/>
          <p:cNvSpPr txBox="1"/>
          <p:nvPr/>
        </p:nvSpPr>
        <p:spPr>
          <a:xfrm>
            <a:off x="6077482" y="4724400"/>
            <a:ext cx="1169294" cy="369332"/>
          </a:xfrm>
          <a:prstGeom prst="rect">
            <a:avLst/>
          </a:prstGeom>
          <a:noFill/>
        </p:spPr>
        <p:txBody>
          <a:bodyPr wrap="none" rtlCol="0">
            <a:spAutoFit/>
          </a:bodyPr>
          <a:lstStyle/>
          <a:p>
            <a:r>
              <a:rPr lang="en-US" b="1" i="1" dirty="0">
                <a:solidFill>
                  <a:schemeClr val="tx2">
                    <a:lumMod val="75000"/>
                  </a:schemeClr>
                </a:solidFill>
              </a:rPr>
              <a:t>Loss Users</a:t>
            </a:r>
          </a:p>
        </p:txBody>
      </p:sp>
      <p:sp>
        <p:nvSpPr>
          <p:cNvPr id="58" name="TextBox 57"/>
          <p:cNvSpPr txBox="1"/>
          <p:nvPr/>
        </p:nvSpPr>
        <p:spPr>
          <a:xfrm>
            <a:off x="5932859" y="2743200"/>
            <a:ext cx="1458541" cy="369332"/>
          </a:xfrm>
          <a:prstGeom prst="rect">
            <a:avLst/>
          </a:prstGeom>
          <a:noFill/>
        </p:spPr>
        <p:txBody>
          <a:bodyPr wrap="none" rtlCol="0">
            <a:spAutoFit/>
          </a:bodyPr>
          <a:lstStyle/>
          <a:p>
            <a:r>
              <a:rPr lang="en-US" b="1" i="1" dirty="0">
                <a:solidFill>
                  <a:schemeClr val="tx2">
                    <a:lumMod val="75000"/>
                  </a:schemeClr>
                </a:solidFill>
              </a:rPr>
              <a:t>Loss Revenue</a:t>
            </a:r>
          </a:p>
        </p:txBody>
      </p:sp>
      <p:sp>
        <p:nvSpPr>
          <p:cNvPr id="4" name="Date Placeholder 3">
            <a:extLst>
              <a:ext uri="{FF2B5EF4-FFF2-40B4-BE49-F238E27FC236}">
                <a16:creationId xmlns:a16="http://schemas.microsoft.com/office/drawing/2014/main" id="{E3F7370C-BB96-9D05-8C52-D4F69CA556BF}"/>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963367B-2563-F6DD-D56D-8A7F6759F22A}"/>
              </a:ext>
            </a:extLst>
          </p:cNvPr>
          <p:cNvSpPr>
            <a:spLocks noGrp="1"/>
          </p:cNvSpPr>
          <p:nvPr>
            <p:ph type="sldNum" sz="quarter" idx="12"/>
          </p:nvPr>
        </p:nvSpPr>
        <p:spPr/>
        <p:txBody>
          <a:bodyPr/>
          <a:lstStyle/>
          <a:p>
            <a:fld id="{B6F15528-21DE-4FAA-801E-634DDDAF4B2B}" type="slidenum">
              <a:rPr lang="en-US" smtClean="0"/>
              <a:pPr/>
              <a:t>26</a:t>
            </a:fld>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Dynamic Provisioning</a:t>
            </a:r>
          </a:p>
        </p:txBody>
      </p:sp>
      <p:sp>
        <p:nvSpPr>
          <p:cNvPr id="3" name="Content Placeholder 2"/>
          <p:cNvSpPr>
            <a:spLocks noGrp="1"/>
          </p:cNvSpPr>
          <p:nvPr>
            <p:ph idx="1"/>
          </p:nvPr>
        </p:nvSpPr>
        <p:spPr>
          <a:xfrm>
            <a:off x="457200" y="1600200"/>
            <a:ext cx="8229600" cy="4953000"/>
          </a:xfrm>
        </p:spPr>
        <p:txBody>
          <a:bodyPr/>
          <a:lstStyle/>
          <a:p>
            <a:endParaRPr lang="en-US" dirty="0"/>
          </a:p>
          <a:p>
            <a:pPr lvl="1"/>
            <a:r>
              <a:rPr lang="en-US" dirty="0"/>
              <a:t>Overestimate system utilization which result in low utilization</a:t>
            </a:r>
            <a:br>
              <a:rPr lang="en-US" dirty="0"/>
            </a:br>
            <a:br>
              <a:rPr lang="en-US" dirty="0">
                <a:latin typeface="Helvetica" charset="0"/>
              </a:rPr>
            </a:br>
            <a:br>
              <a:rPr lang="en-US" dirty="0">
                <a:latin typeface="Helvetica" charset="0"/>
              </a:rPr>
            </a:br>
            <a:br>
              <a:rPr lang="en-US" dirty="0">
                <a:latin typeface="Helvetica" charset="0"/>
              </a:rPr>
            </a:br>
            <a:br>
              <a:rPr lang="en-US" dirty="0">
                <a:latin typeface="Helvetica" charset="0"/>
              </a:rPr>
            </a:br>
            <a:br>
              <a:rPr lang="en-US" dirty="0">
                <a:latin typeface="Helvetica" charset="0"/>
              </a:rPr>
            </a:br>
            <a:br>
              <a:rPr lang="en-US" dirty="0">
                <a:latin typeface="Helvetica" charset="0"/>
              </a:rPr>
            </a:br>
            <a:br>
              <a:rPr lang="en-US" dirty="0">
                <a:latin typeface="Helvetica" charset="0"/>
              </a:rPr>
            </a:br>
            <a:br>
              <a:rPr lang="en-US" dirty="0">
                <a:latin typeface="Helvetica" charset="0"/>
              </a:rPr>
            </a:br>
            <a:br>
              <a:rPr lang="en-US" dirty="0">
                <a:latin typeface="Helvetica" charset="0"/>
              </a:rPr>
            </a:br>
            <a:endParaRPr lang="en-US" dirty="0">
              <a:latin typeface="Helvetica" charset="0"/>
            </a:endParaRPr>
          </a:p>
          <a:p>
            <a:r>
              <a:rPr lang="en-US" dirty="0"/>
              <a:t>How to solve this problem ??</a:t>
            </a:r>
          </a:p>
          <a:p>
            <a:pPr lvl="1"/>
            <a:r>
              <a:rPr lang="en-US" dirty="0"/>
              <a:t>Dynamically provision resources</a:t>
            </a:r>
          </a:p>
        </p:txBody>
      </p:sp>
      <p:sp>
        <p:nvSpPr>
          <p:cNvPr id="5" name="Rectangle 4"/>
          <p:cNvSpPr/>
          <p:nvPr/>
        </p:nvSpPr>
        <p:spPr bwMode="auto">
          <a:xfrm>
            <a:off x="1524000" y="2818506"/>
            <a:ext cx="3657600" cy="16303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ea typeface="ＭＳ Ｐゴシック" pitchFamily="34" charset="-128"/>
            </a:endParaRPr>
          </a:p>
        </p:txBody>
      </p:sp>
      <p:sp>
        <p:nvSpPr>
          <p:cNvPr id="6" name="TextBox 36"/>
          <p:cNvSpPr txBox="1">
            <a:spLocks noChangeArrowheads="1"/>
          </p:cNvSpPr>
          <p:nvPr/>
        </p:nvSpPr>
        <p:spPr bwMode="auto">
          <a:xfrm>
            <a:off x="6477951" y="3355974"/>
            <a:ext cx="2285049" cy="400110"/>
          </a:xfrm>
          <a:prstGeom prst="rect">
            <a:avLst/>
          </a:prstGeom>
          <a:noFill/>
          <a:ln w="9525">
            <a:noFill/>
            <a:miter lim="800000"/>
            <a:headEnd/>
            <a:tailEnd/>
          </a:ln>
        </p:spPr>
        <p:txBody>
          <a:bodyPr wrap="none">
            <a:spAutoFit/>
          </a:bodyPr>
          <a:lstStyle/>
          <a:p>
            <a:pPr algn="ctr"/>
            <a:r>
              <a:rPr lang="en-US" sz="2000" b="1" dirty="0">
                <a:latin typeface="Cambria" pitchFamily="18" charset="0"/>
              </a:rPr>
              <a:t>Unused resources</a:t>
            </a:r>
          </a:p>
        </p:txBody>
      </p:sp>
      <p:sp>
        <p:nvSpPr>
          <p:cNvPr id="7" name="Rectangle 6"/>
          <p:cNvSpPr>
            <a:spLocks noChangeArrowheads="1"/>
          </p:cNvSpPr>
          <p:nvPr/>
        </p:nvSpPr>
        <p:spPr bwMode="auto">
          <a:xfrm>
            <a:off x="5878513" y="3375084"/>
            <a:ext cx="533400" cy="381000"/>
          </a:xfrm>
          <a:prstGeom prst="rect">
            <a:avLst/>
          </a:prstGeom>
          <a:solidFill>
            <a:srgbClr val="D9D9D9"/>
          </a:solidFill>
          <a:ln w="12700">
            <a:noFill/>
            <a:round/>
            <a:headEnd/>
            <a:tailEnd/>
          </a:ln>
          <a:effectLst>
            <a:outerShdw dist="25401" dir="2700000" rotWithShape="0">
              <a:srgbClr val="161645">
                <a:alpha val="42999"/>
              </a:srgbClr>
            </a:outerShdw>
          </a:effectLst>
        </p:spPr>
        <p:txBody>
          <a:bodyPr anchor="ctr"/>
          <a:lstStyle/>
          <a:p>
            <a:pPr algn="ctr"/>
            <a:endParaRPr lang="en-US">
              <a:solidFill>
                <a:srgbClr val="FFFFFF"/>
              </a:solidFill>
              <a:latin typeface="Helvetica" charset="0"/>
            </a:endParaRPr>
          </a:p>
        </p:txBody>
      </p:sp>
      <p:grpSp>
        <p:nvGrpSpPr>
          <p:cNvPr id="9" name="Group 36"/>
          <p:cNvGrpSpPr>
            <a:grpSpLocks/>
          </p:cNvGrpSpPr>
          <p:nvPr/>
        </p:nvGrpSpPr>
        <p:grpSpPr bwMode="auto">
          <a:xfrm>
            <a:off x="1066800" y="2590800"/>
            <a:ext cx="5105400" cy="2454751"/>
            <a:chOff x="829311" y="3048572"/>
            <a:chExt cx="3666489" cy="2474273"/>
          </a:xfrm>
        </p:grpSpPr>
        <p:cxnSp>
          <p:nvCxnSpPr>
            <p:cNvPr id="10" name="Straight Arrow Connector 9"/>
            <p:cNvCxnSpPr/>
            <p:nvPr/>
          </p:nvCxnSpPr>
          <p:spPr>
            <a:xfrm rot="5400000" flipH="1" flipV="1">
              <a:off x="76178" y="4115046"/>
              <a:ext cx="2134568" cy="1619"/>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cxnSp>
          <p:nvCxnSpPr>
            <p:cNvPr id="11" name="Straight Arrow Connector 10"/>
            <p:cNvCxnSpPr/>
            <p:nvPr/>
          </p:nvCxnSpPr>
          <p:spPr>
            <a:xfrm>
              <a:off x="1142652" y="5181540"/>
              <a:ext cx="3124745" cy="0"/>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sp>
          <p:nvSpPr>
            <p:cNvPr id="12" name="Freeform 11"/>
            <p:cNvSpPr/>
            <p:nvPr/>
          </p:nvSpPr>
          <p:spPr>
            <a:xfrm>
              <a:off x="1142652" y="3973087"/>
              <a:ext cx="2667939" cy="990477"/>
            </a:xfrm>
            <a:custGeom>
              <a:avLst/>
              <a:gdLst>
                <a:gd name="connsiteX0" fmla="*/ 0 w 1660819"/>
                <a:gd name="connsiteY0" fmla="*/ 902820 h 924531"/>
                <a:gd name="connsiteX1" fmla="*/ 401636 w 1660819"/>
                <a:gd name="connsiteY1" fmla="*/ 1809 h 924531"/>
                <a:gd name="connsiteX2" fmla="*/ 824982 w 1660819"/>
                <a:gd name="connsiteY2" fmla="*/ 913676 h 924531"/>
                <a:gd name="connsiteX3" fmla="*/ 1280893 w 1660819"/>
                <a:gd name="connsiteY3" fmla="*/ 12664 h 924531"/>
                <a:gd name="connsiteX4" fmla="*/ 1660819 w 1660819"/>
                <a:gd name="connsiteY4" fmla="*/ 924531 h 924531"/>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26332 h 1071073"/>
                <a:gd name="connsiteX1" fmla="*/ 66939 w 1738896"/>
                <a:gd name="connsiteY1" fmla="*/ 917336 h 1071073"/>
                <a:gd name="connsiteX2" fmla="*/ 479713 w 1738896"/>
                <a:gd name="connsiteY2" fmla="*/ 25321 h 1071073"/>
                <a:gd name="connsiteX3" fmla="*/ 903059 w 1738896"/>
                <a:gd name="connsiteY3" fmla="*/ 1069264 h 1071073"/>
                <a:gd name="connsiteX4" fmla="*/ 1358970 w 1738896"/>
                <a:gd name="connsiteY4" fmla="*/ 36176 h 1071073"/>
                <a:gd name="connsiteX5" fmla="*/ 1738896 w 1738896"/>
                <a:gd name="connsiteY5" fmla="*/ 948043 h 1071073"/>
                <a:gd name="connsiteX0" fmla="*/ 78077 w 1738896"/>
                <a:gd name="connsiteY0" fmla="*/ 910360 h 1183608"/>
                <a:gd name="connsiteX1" fmla="*/ 66939 w 1738896"/>
                <a:gd name="connsiteY1" fmla="*/ 1033440 h 1183608"/>
                <a:gd name="connsiteX2" fmla="*/ 479713 w 1738896"/>
                <a:gd name="connsiteY2" fmla="*/ 9349 h 1183608"/>
                <a:gd name="connsiteX3" fmla="*/ 903059 w 1738896"/>
                <a:gd name="connsiteY3" fmla="*/ 1053292 h 1183608"/>
                <a:gd name="connsiteX4" fmla="*/ 1358970 w 1738896"/>
                <a:gd name="connsiteY4" fmla="*/ 20204 h 1183608"/>
                <a:gd name="connsiteX5" fmla="*/ 1738896 w 1738896"/>
                <a:gd name="connsiteY5" fmla="*/ 932071 h 1183608"/>
                <a:gd name="connsiteX0" fmla="*/ 78862 w 1739681"/>
                <a:gd name="connsiteY0" fmla="*/ 910360 h 1203618"/>
                <a:gd name="connsiteX1" fmla="*/ 74154 w 1739681"/>
                <a:gd name="connsiteY1" fmla="*/ 1030416 h 1203618"/>
                <a:gd name="connsiteX2" fmla="*/ 67724 w 1739681"/>
                <a:gd name="connsiteY2" fmla="*/ 1033440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785 w 1842150"/>
                <a:gd name="connsiteY0" fmla="*/ 1108474 h 1203618"/>
                <a:gd name="connsiteX1" fmla="*/ 176623 w 1842150"/>
                <a:gd name="connsiteY1" fmla="*/ 1030416 h 1203618"/>
                <a:gd name="connsiteX2" fmla="*/ 170193 w 1842150"/>
                <a:gd name="connsiteY2" fmla="*/ 1033440 h 1203618"/>
                <a:gd name="connsiteX3" fmla="*/ 582967 w 1842150"/>
                <a:gd name="connsiteY3" fmla="*/ 9349 h 1203618"/>
                <a:gd name="connsiteX4" fmla="*/ 1006313 w 1842150"/>
                <a:gd name="connsiteY4" fmla="*/ 1053292 h 1203618"/>
                <a:gd name="connsiteX5" fmla="*/ 1462224 w 1842150"/>
                <a:gd name="connsiteY5" fmla="*/ 20204 h 1203618"/>
                <a:gd name="connsiteX6" fmla="*/ 1842150 w 1842150"/>
                <a:gd name="connsiteY6" fmla="*/ 932071 h 1203618"/>
                <a:gd name="connsiteX0" fmla="*/ 74154 w 1739681"/>
                <a:gd name="connsiteY0" fmla="*/ 1030416 h 1203618"/>
                <a:gd name="connsiteX1" fmla="*/ 67724 w 1739681"/>
                <a:gd name="connsiteY1" fmla="*/ 1033440 h 1203618"/>
                <a:gd name="connsiteX2" fmla="*/ 480498 w 1739681"/>
                <a:gd name="connsiteY2" fmla="*/ 9349 h 1203618"/>
                <a:gd name="connsiteX3" fmla="*/ 903844 w 1739681"/>
                <a:gd name="connsiteY3" fmla="*/ 1053292 h 1203618"/>
                <a:gd name="connsiteX4" fmla="*/ 1359755 w 1739681"/>
                <a:gd name="connsiteY4" fmla="*/ 20204 h 1203618"/>
                <a:gd name="connsiteX5" fmla="*/ 1739681 w 1739681"/>
                <a:gd name="connsiteY5" fmla="*/ 932071 h 1203618"/>
                <a:gd name="connsiteX0" fmla="*/ 74154 w 1739681"/>
                <a:gd name="connsiteY0" fmla="*/ 1030416 h 1203618"/>
                <a:gd name="connsiteX1" fmla="*/ 67724 w 1739681"/>
                <a:gd name="connsiteY1" fmla="*/ 1033440 h 1203618"/>
                <a:gd name="connsiteX2" fmla="*/ 377249 w 1739681"/>
                <a:gd name="connsiteY2" fmla="*/ 1020643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0 w 1665527"/>
                <a:gd name="connsiteY0" fmla="*/ 1030416 h 1190821"/>
                <a:gd name="connsiteX1" fmla="*/ 303095 w 1665527"/>
                <a:gd name="connsiteY1" fmla="*/ 1020643 h 1190821"/>
                <a:gd name="connsiteX2" fmla="*/ 406344 w 1665527"/>
                <a:gd name="connsiteY2" fmla="*/ 9349 h 1190821"/>
                <a:gd name="connsiteX3" fmla="*/ 829690 w 1665527"/>
                <a:gd name="connsiteY3" fmla="*/ 1053292 h 1190821"/>
                <a:gd name="connsiteX4" fmla="*/ 1285601 w 1665527"/>
                <a:gd name="connsiteY4" fmla="*/ 20204 h 1190821"/>
                <a:gd name="connsiteX5" fmla="*/ 1665527 w 1665527"/>
                <a:gd name="connsiteY5" fmla="*/ 932071 h 1190821"/>
                <a:gd name="connsiteX0" fmla="*/ 0 w 1665527"/>
                <a:gd name="connsiteY0" fmla="*/ 1030416 h 1055101"/>
                <a:gd name="connsiteX1" fmla="*/ 406344 w 1665527"/>
                <a:gd name="connsiteY1" fmla="*/ 9349 h 1055101"/>
                <a:gd name="connsiteX2" fmla="*/ 829690 w 1665527"/>
                <a:gd name="connsiteY2" fmla="*/ 1053292 h 1055101"/>
                <a:gd name="connsiteX3" fmla="*/ 1285601 w 1665527"/>
                <a:gd name="connsiteY3" fmla="*/ 20204 h 1055101"/>
                <a:gd name="connsiteX4" fmla="*/ 1665527 w 1665527"/>
                <a:gd name="connsiteY4" fmla="*/ 932071 h 105510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33394 h 1067125"/>
                <a:gd name="connsiteX1" fmla="*/ 406344 w 1665527"/>
                <a:gd name="connsiteY1" fmla="*/ 12327 h 1067125"/>
                <a:gd name="connsiteX2" fmla="*/ 829690 w 1665527"/>
                <a:gd name="connsiteY2" fmla="*/ 1056270 h 1067125"/>
                <a:gd name="connsiteX3" fmla="*/ 1286407 w 1665527"/>
                <a:gd name="connsiteY3" fmla="*/ 1809 h 1067125"/>
                <a:gd name="connsiteX4" fmla="*/ 1665527 w 1665527"/>
                <a:gd name="connsiteY4" fmla="*/ 1067125 h 1067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5527" h="1067125">
                  <a:moveTo>
                    <a:pt x="0" y="1033394"/>
                  </a:moveTo>
                  <a:cubicBezTo>
                    <a:pt x="108211" y="865595"/>
                    <a:pt x="268062" y="8514"/>
                    <a:pt x="406344" y="12327"/>
                  </a:cubicBezTo>
                  <a:cubicBezTo>
                    <a:pt x="544626" y="16140"/>
                    <a:pt x="683013" y="1058023"/>
                    <a:pt x="829690" y="1056270"/>
                  </a:cubicBezTo>
                  <a:cubicBezTo>
                    <a:pt x="976367" y="1054517"/>
                    <a:pt x="1147101" y="0"/>
                    <a:pt x="1286407" y="1809"/>
                  </a:cubicBezTo>
                  <a:cubicBezTo>
                    <a:pt x="1425713" y="3618"/>
                    <a:pt x="1562404" y="945905"/>
                    <a:pt x="1665527" y="1067125"/>
                  </a:cubicBezTo>
                </a:path>
              </a:pathLst>
            </a:custGeom>
            <a:ln w="19050" cap="flat" cmpd="sng" algn="ctr">
              <a:solidFill>
                <a:schemeClr val="accent2">
                  <a:lumMod val="75000"/>
                </a:schemeClr>
              </a:solidFill>
              <a:prstDash val="solid"/>
              <a:round/>
              <a:headEnd type="none" w="med" len="med"/>
              <a:tailEnd type="none" w="med" len="med"/>
            </a:ln>
          </p:spPr>
          <p:style>
            <a:lnRef idx="2">
              <a:schemeClr val="accent6"/>
            </a:lnRef>
            <a:fillRef idx="1">
              <a:schemeClr val="lt1"/>
            </a:fillRef>
            <a:effectRef idx="0">
              <a:schemeClr val="accent6"/>
            </a:effectRef>
            <a:fontRef idx="minor">
              <a:schemeClr val="dk1"/>
            </a:fontRef>
          </p:style>
          <p:txBody>
            <a:bodyPr anchor="ctr"/>
            <a:lstStyle/>
            <a:p>
              <a:pPr algn="ctr"/>
              <a:endParaRPr lang="en-US">
                <a:solidFill>
                  <a:srgbClr val="000000"/>
                </a:solidFill>
                <a:ea typeface="ＭＳ Ｐゴシック" pitchFamily="34" charset="-128"/>
              </a:endParaRPr>
            </a:p>
          </p:txBody>
        </p:sp>
        <p:sp>
          <p:nvSpPr>
            <p:cNvPr id="13" name="TextBox 17"/>
            <p:cNvSpPr txBox="1">
              <a:spLocks noChangeArrowheads="1"/>
            </p:cNvSpPr>
            <p:nvPr/>
          </p:nvSpPr>
          <p:spPr bwMode="auto">
            <a:xfrm>
              <a:off x="3781818" y="4753265"/>
              <a:ext cx="713982" cy="372269"/>
            </a:xfrm>
            <a:prstGeom prst="rect">
              <a:avLst/>
            </a:prstGeom>
            <a:noFill/>
            <a:ln w="9525">
              <a:noFill/>
              <a:miter lim="800000"/>
              <a:headEnd/>
              <a:tailEnd/>
            </a:ln>
          </p:spPr>
          <p:txBody>
            <a:bodyPr wrap="none">
              <a:spAutoFit/>
            </a:bodyPr>
            <a:lstStyle/>
            <a:p>
              <a:pPr algn="ctr"/>
              <a:r>
                <a:rPr lang="en-US" dirty="0"/>
                <a:t>Demand</a:t>
              </a:r>
              <a:endParaRPr lang="en-US" sz="1600" dirty="0"/>
            </a:p>
          </p:txBody>
        </p:sp>
        <p:cxnSp>
          <p:nvCxnSpPr>
            <p:cNvPr id="14" name="Straight Arrow Connector 13"/>
            <p:cNvCxnSpPr/>
            <p:nvPr/>
          </p:nvCxnSpPr>
          <p:spPr>
            <a:xfrm>
              <a:off x="1142652" y="3277390"/>
              <a:ext cx="2744074" cy="1600"/>
            </a:xfrm>
            <a:prstGeom prst="straightConnector1">
              <a:avLst/>
            </a:prstGeom>
            <a:ln w="19050" cap="flat" cmpd="sng" algn="ctr">
              <a:solidFill>
                <a:srgbClr val="FF0000"/>
              </a:solidFill>
              <a:prstDash val="dash"/>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sp>
          <p:nvSpPr>
            <p:cNvPr id="15" name="TextBox 19"/>
            <p:cNvSpPr txBox="1">
              <a:spLocks noChangeArrowheads="1"/>
            </p:cNvSpPr>
            <p:nvPr/>
          </p:nvSpPr>
          <p:spPr bwMode="auto">
            <a:xfrm>
              <a:off x="3729668" y="3217144"/>
              <a:ext cx="705922" cy="372269"/>
            </a:xfrm>
            <a:prstGeom prst="rect">
              <a:avLst/>
            </a:prstGeom>
            <a:noFill/>
            <a:ln w="9525">
              <a:noFill/>
              <a:miter lim="800000"/>
              <a:headEnd/>
              <a:tailEnd/>
            </a:ln>
          </p:spPr>
          <p:txBody>
            <a:bodyPr wrap="none">
              <a:spAutoFit/>
            </a:bodyPr>
            <a:lstStyle/>
            <a:p>
              <a:pPr algn="ctr"/>
              <a:r>
                <a:rPr lang="en-US" dirty="0">
                  <a:solidFill>
                    <a:srgbClr val="FF0000"/>
                  </a:solidFill>
                </a:rPr>
                <a:t>Capacity</a:t>
              </a:r>
            </a:p>
          </p:txBody>
        </p:sp>
        <p:sp>
          <p:nvSpPr>
            <p:cNvPr id="16" name="TextBox 22"/>
            <p:cNvSpPr txBox="1">
              <a:spLocks noChangeArrowheads="1"/>
            </p:cNvSpPr>
            <p:nvPr/>
          </p:nvSpPr>
          <p:spPr bwMode="auto">
            <a:xfrm>
              <a:off x="2504213" y="5181599"/>
              <a:ext cx="482589" cy="341246"/>
            </a:xfrm>
            <a:prstGeom prst="rect">
              <a:avLst/>
            </a:prstGeom>
            <a:noFill/>
            <a:ln w="9525">
              <a:noFill/>
              <a:miter lim="800000"/>
              <a:headEnd/>
              <a:tailEnd/>
            </a:ln>
          </p:spPr>
          <p:txBody>
            <a:bodyPr wrap="none">
              <a:spAutoFit/>
            </a:bodyPr>
            <a:lstStyle/>
            <a:p>
              <a:pPr algn="ctr"/>
              <a:r>
                <a:rPr lang="en-US" sz="1600" b="1" dirty="0">
                  <a:latin typeface="Cambria" pitchFamily="18" charset="0"/>
                </a:rPr>
                <a:t>Time</a:t>
              </a:r>
            </a:p>
          </p:txBody>
        </p:sp>
        <p:sp>
          <p:nvSpPr>
            <p:cNvPr id="17" name="TextBox 16"/>
            <p:cNvSpPr txBox="1"/>
            <p:nvPr/>
          </p:nvSpPr>
          <p:spPr>
            <a:xfrm>
              <a:off x="829311" y="3631406"/>
              <a:ext cx="309445" cy="1065751"/>
            </a:xfrm>
            <a:prstGeom prst="rect">
              <a:avLst/>
            </a:prstGeom>
            <a:noFill/>
          </p:spPr>
          <p:txBody>
            <a:bodyPr vert="vert270" wrap="none">
              <a:spAutoFit/>
            </a:bodyPr>
            <a:lstStyle/>
            <a:p>
              <a:pPr algn="ctr">
                <a:defRPr/>
              </a:pPr>
              <a:r>
                <a:rPr lang="en-US" sz="1600" b="1" dirty="0">
                  <a:latin typeface="Cambria" pitchFamily="18" charset="0"/>
                  <a:ea typeface="ＭＳ Ｐゴシック" pitchFamily="-110" charset="-128"/>
                  <a:cs typeface="ＭＳ Ｐゴシック" pitchFamily="-110" charset="-128"/>
                </a:rPr>
                <a:t>Resources</a:t>
              </a:r>
            </a:p>
          </p:txBody>
        </p:sp>
      </p:grpSp>
      <p:sp>
        <p:nvSpPr>
          <p:cNvPr id="4" name="Date Placeholder 3">
            <a:extLst>
              <a:ext uri="{FF2B5EF4-FFF2-40B4-BE49-F238E27FC236}">
                <a16:creationId xmlns:a16="http://schemas.microsoft.com/office/drawing/2014/main" id="{BDE0E195-0010-D661-FB4F-C4C5CBCA1F43}"/>
              </a:ext>
            </a:extLst>
          </p:cNvPr>
          <p:cNvSpPr>
            <a:spLocks noGrp="1"/>
          </p:cNvSpPr>
          <p:nvPr>
            <p:ph type="dt" sz="half" idx="10"/>
          </p:nvPr>
        </p:nvSpPr>
        <p:spPr/>
        <p:txBody>
          <a:bodyPr/>
          <a:lstStyle/>
          <a:p>
            <a:r>
              <a:rPr lang="en-US"/>
              <a:t>Clouds Computing</a:t>
            </a:r>
          </a:p>
        </p:txBody>
      </p:sp>
      <p:sp>
        <p:nvSpPr>
          <p:cNvPr id="8" name="Slide Number Placeholder 7">
            <a:extLst>
              <a:ext uri="{FF2B5EF4-FFF2-40B4-BE49-F238E27FC236}">
                <a16:creationId xmlns:a16="http://schemas.microsoft.com/office/drawing/2014/main" id="{59D50D79-E097-13E1-2396-97B82B75AB80}"/>
              </a:ext>
            </a:extLst>
          </p:cNvPr>
          <p:cNvSpPr>
            <a:spLocks noGrp="1"/>
          </p:cNvSpPr>
          <p:nvPr>
            <p:ph type="sldNum" sz="quarter" idx="12"/>
          </p:nvPr>
        </p:nvSpPr>
        <p:spPr/>
        <p:txBody>
          <a:bodyPr/>
          <a:lstStyle/>
          <a:p>
            <a:fld id="{B6F15528-21DE-4FAA-801E-634DDDAF4B2B}" type="slidenum">
              <a:rPr lang="en-US" smtClean="0"/>
              <a:pPr/>
              <a:t>27</a:t>
            </a:fld>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1"/>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Dynamic Provisioning</a:t>
            </a:r>
          </a:p>
        </p:txBody>
      </p:sp>
      <p:sp>
        <p:nvSpPr>
          <p:cNvPr id="3" name="Content Placeholder 2"/>
          <p:cNvSpPr>
            <a:spLocks noGrp="1"/>
          </p:cNvSpPr>
          <p:nvPr>
            <p:ph idx="1"/>
          </p:nvPr>
        </p:nvSpPr>
        <p:spPr>
          <a:xfrm>
            <a:off x="457200" y="1600200"/>
            <a:ext cx="8229600" cy="2285999"/>
          </a:xfrm>
        </p:spPr>
        <p:txBody>
          <a:bodyPr/>
          <a:lstStyle/>
          <a:p>
            <a:r>
              <a:rPr lang="en-US" dirty="0"/>
              <a:t>Cloud resources should be provisioned dynamically</a:t>
            </a:r>
          </a:p>
          <a:p>
            <a:pPr lvl="1"/>
            <a:r>
              <a:rPr lang="en-US" dirty="0"/>
              <a:t>Meet seasonal demand variations</a:t>
            </a:r>
          </a:p>
          <a:p>
            <a:pPr lvl="1"/>
            <a:r>
              <a:rPr lang="en-US" dirty="0"/>
              <a:t>Meet demand variations between different industries</a:t>
            </a:r>
          </a:p>
          <a:p>
            <a:pPr lvl="1"/>
            <a:r>
              <a:rPr lang="en-US" dirty="0"/>
              <a:t>Meet burst demand for some extraordinary events</a:t>
            </a:r>
          </a:p>
        </p:txBody>
      </p:sp>
      <p:grpSp>
        <p:nvGrpSpPr>
          <p:cNvPr id="5" name="Group 37"/>
          <p:cNvGrpSpPr>
            <a:grpSpLocks/>
          </p:cNvGrpSpPr>
          <p:nvPr/>
        </p:nvGrpSpPr>
        <p:grpSpPr bwMode="auto">
          <a:xfrm>
            <a:off x="660400" y="4343400"/>
            <a:ext cx="7213600" cy="1096963"/>
            <a:chOff x="1142999" y="3581400"/>
            <a:chExt cx="7213547" cy="1096963"/>
          </a:xfrm>
        </p:grpSpPr>
        <p:sp>
          <p:nvSpPr>
            <p:cNvPr id="6" name="Rectangle 5"/>
            <p:cNvSpPr/>
            <p:nvPr/>
          </p:nvSpPr>
          <p:spPr>
            <a:xfrm>
              <a:off x="5740365" y="4460875"/>
              <a:ext cx="2613006" cy="21748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ea typeface="ＭＳ Ｐゴシック" pitchFamily="34" charset="-128"/>
              </a:endParaRPr>
            </a:p>
          </p:txBody>
        </p:sp>
        <p:sp>
          <p:nvSpPr>
            <p:cNvPr id="7" name="Freeform 6"/>
            <p:cNvSpPr/>
            <p:nvPr/>
          </p:nvSpPr>
          <p:spPr>
            <a:xfrm>
              <a:off x="5740365" y="3581400"/>
              <a:ext cx="2616181" cy="908050"/>
            </a:xfrm>
            <a:custGeom>
              <a:avLst/>
              <a:gdLst>
                <a:gd name="connsiteX0" fmla="*/ 0 w 1660819"/>
                <a:gd name="connsiteY0" fmla="*/ 902820 h 924531"/>
                <a:gd name="connsiteX1" fmla="*/ 401636 w 1660819"/>
                <a:gd name="connsiteY1" fmla="*/ 1809 h 924531"/>
                <a:gd name="connsiteX2" fmla="*/ 824982 w 1660819"/>
                <a:gd name="connsiteY2" fmla="*/ 913676 h 924531"/>
                <a:gd name="connsiteX3" fmla="*/ 1280893 w 1660819"/>
                <a:gd name="connsiteY3" fmla="*/ 12664 h 924531"/>
                <a:gd name="connsiteX4" fmla="*/ 1660819 w 1660819"/>
                <a:gd name="connsiteY4" fmla="*/ 924531 h 924531"/>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26332 h 1071073"/>
                <a:gd name="connsiteX1" fmla="*/ 66939 w 1738896"/>
                <a:gd name="connsiteY1" fmla="*/ 917336 h 1071073"/>
                <a:gd name="connsiteX2" fmla="*/ 479713 w 1738896"/>
                <a:gd name="connsiteY2" fmla="*/ 25321 h 1071073"/>
                <a:gd name="connsiteX3" fmla="*/ 903059 w 1738896"/>
                <a:gd name="connsiteY3" fmla="*/ 1069264 h 1071073"/>
                <a:gd name="connsiteX4" fmla="*/ 1358970 w 1738896"/>
                <a:gd name="connsiteY4" fmla="*/ 36176 h 1071073"/>
                <a:gd name="connsiteX5" fmla="*/ 1738896 w 1738896"/>
                <a:gd name="connsiteY5" fmla="*/ 948043 h 1071073"/>
                <a:gd name="connsiteX0" fmla="*/ 78077 w 1738896"/>
                <a:gd name="connsiteY0" fmla="*/ 910360 h 1183608"/>
                <a:gd name="connsiteX1" fmla="*/ 66939 w 1738896"/>
                <a:gd name="connsiteY1" fmla="*/ 1033440 h 1183608"/>
                <a:gd name="connsiteX2" fmla="*/ 479713 w 1738896"/>
                <a:gd name="connsiteY2" fmla="*/ 9349 h 1183608"/>
                <a:gd name="connsiteX3" fmla="*/ 903059 w 1738896"/>
                <a:gd name="connsiteY3" fmla="*/ 1053292 h 1183608"/>
                <a:gd name="connsiteX4" fmla="*/ 1358970 w 1738896"/>
                <a:gd name="connsiteY4" fmla="*/ 20204 h 1183608"/>
                <a:gd name="connsiteX5" fmla="*/ 1738896 w 1738896"/>
                <a:gd name="connsiteY5" fmla="*/ 932071 h 1183608"/>
                <a:gd name="connsiteX0" fmla="*/ 78862 w 1739681"/>
                <a:gd name="connsiteY0" fmla="*/ 910360 h 1203618"/>
                <a:gd name="connsiteX1" fmla="*/ 74154 w 1739681"/>
                <a:gd name="connsiteY1" fmla="*/ 1030416 h 1203618"/>
                <a:gd name="connsiteX2" fmla="*/ 67724 w 1739681"/>
                <a:gd name="connsiteY2" fmla="*/ 1033440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785 w 1842150"/>
                <a:gd name="connsiteY0" fmla="*/ 1108474 h 1203618"/>
                <a:gd name="connsiteX1" fmla="*/ 176623 w 1842150"/>
                <a:gd name="connsiteY1" fmla="*/ 1030416 h 1203618"/>
                <a:gd name="connsiteX2" fmla="*/ 170193 w 1842150"/>
                <a:gd name="connsiteY2" fmla="*/ 1033440 h 1203618"/>
                <a:gd name="connsiteX3" fmla="*/ 582967 w 1842150"/>
                <a:gd name="connsiteY3" fmla="*/ 9349 h 1203618"/>
                <a:gd name="connsiteX4" fmla="*/ 1006313 w 1842150"/>
                <a:gd name="connsiteY4" fmla="*/ 1053292 h 1203618"/>
                <a:gd name="connsiteX5" fmla="*/ 1462224 w 1842150"/>
                <a:gd name="connsiteY5" fmla="*/ 20204 h 1203618"/>
                <a:gd name="connsiteX6" fmla="*/ 1842150 w 1842150"/>
                <a:gd name="connsiteY6" fmla="*/ 932071 h 1203618"/>
                <a:gd name="connsiteX0" fmla="*/ 74154 w 1739681"/>
                <a:gd name="connsiteY0" fmla="*/ 1030416 h 1203618"/>
                <a:gd name="connsiteX1" fmla="*/ 67724 w 1739681"/>
                <a:gd name="connsiteY1" fmla="*/ 1033440 h 1203618"/>
                <a:gd name="connsiteX2" fmla="*/ 480498 w 1739681"/>
                <a:gd name="connsiteY2" fmla="*/ 9349 h 1203618"/>
                <a:gd name="connsiteX3" fmla="*/ 903844 w 1739681"/>
                <a:gd name="connsiteY3" fmla="*/ 1053292 h 1203618"/>
                <a:gd name="connsiteX4" fmla="*/ 1359755 w 1739681"/>
                <a:gd name="connsiteY4" fmla="*/ 20204 h 1203618"/>
                <a:gd name="connsiteX5" fmla="*/ 1739681 w 1739681"/>
                <a:gd name="connsiteY5" fmla="*/ 932071 h 1203618"/>
                <a:gd name="connsiteX0" fmla="*/ 74154 w 1739681"/>
                <a:gd name="connsiteY0" fmla="*/ 1030416 h 1203618"/>
                <a:gd name="connsiteX1" fmla="*/ 67724 w 1739681"/>
                <a:gd name="connsiteY1" fmla="*/ 1033440 h 1203618"/>
                <a:gd name="connsiteX2" fmla="*/ 377249 w 1739681"/>
                <a:gd name="connsiteY2" fmla="*/ 1020643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0 w 1665527"/>
                <a:gd name="connsiteY0" fmla="*/ 1030416 h 1190821"/>
                <a:gd name="connsiteX1" fmla="*/ 303095 w 1665527"/>
                <a:gd name="connsiteY1" fmla="*/ 1020643 h 1190821"/>
                <a:gd name="connsiteX2" fmla="*/ 406344 w 1665527"/>
                <a:gd name="connsiteY2" fmla="*/ 9349 h 1190821"/>
                <a:gd name="connsiteX3" fmla="*/ 829690 w 1665527"/>
                <a:gd name="connsiteY3" fmla="*/ 1053292 h 1190821"/>
                <a:gd name="connsiteX4" fmla="*/ 1285601 w 1665527"/>
                <a:gd name="connsiteY4" fmla="*/ 20204 h 1190821"/>
                <a:gd name="connsiteX5" fmla="*/ 1665527 w 1665527"/>
                <a:gd name="connsiteY5" fmla="*/ 932071 h 1190821"/>
                <a:gd name="connsiteX0" fmla="*/ 0 w 1665527"/>
                <a:gd name="connsiteY0" fmla="*/ 1030416 h 1055101"/>
                <a:gd name="connsiteX1" fmla="*/ 406344 w 1665527"/>
                <a:gd name="connsiteY1" fmla="*/ 9349 h 1055101"/>
                <a:gd name="connsiteX2" fmla="*/ 829690 w 1665527"/>
                <a:gd name="connsiteY2" fmla="*/ 1053292 h 1055101"/>
                <a:gd name="connsiteX3" fmla="*/ 1285601 w 1665527"/>
                <a:gd name="connsiteY3" fmla="*/ 20204 h 1055101"/>
                <a:gd name="connsiteX4" fmla="*/ 1665527 w 1665527"/>
                <a:gd name="connsiteY4" fmla="*/ 932071 h 105510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33394 h 1067125"/>
                <a:gd name="connsiteX1" fmla="*/ 406344 w 1665527"/>
                <a:gd name="connsiteY1" fmla="*/ 12327 h 1067125"/>
                <a:gd name="connsiteX2" fmla="*/ 829690 w 1665527"/>
                <a:gd name="connsiteY2" fmla="*/ 1056270 h 1067125"/>
                <a:gd name="connsiteX3" fmla="*/ 1286407 w 1665527"/>
                <a:gd name="connsiteY3" fmla="*/ 1809 h 1067125"/>
                <a:gd name="connsiteX4" fmla="*/ 1665527 w 1665527"/>
                <a:gd name="connsiteY4" fmla="*/ 1067125 h 1067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5527" h="1067125">
                  <a:moveTo>
                    <a:pt x="0" y="1033394"/>
                  </a:moveTo>
                  <a:cubicBezTo>
                    <a:pt x="108211" y="865595"/>
                    <a:pt x="268062" y="8514"/>
                    <a:pt x="406344" y="12327"/>
                  </a:cubicBezTo>
                  <a:cubicBezTo>
                    <a:pt x="544626" y="16140"/>
                    <a:pt x="683013" y="1058023"/>
                    <a:pt x="829690" y="1056270"/>
                  </a:cubicBezTo>
                  <a:cubicBezTo>
                    <a:pt x="976367" y="1054517"/>
                    <a:pt x="1147101" y="0"/>
                    <a:pt x="1286407" y="1809"/>
                  </a:cubicBezTo>
                  <a:cubicBezTo>
                    <a:pt x="1425713" y="3618"/>
                    <a:pt x="1562404" y="945905"/>
                    <a:pt x="1665527" y="1067125"/>
                  </a:cubicBezTo>
                </a:path>
              </a:pathLst>
            </a:custGeom>
            <a:solidFill>
              <a:srgbClr val="D9D9D9"/>
            </a:solidFill>
            <a:ln w="19050" cap="flat" cmpd="sng" algn="ctr">
              <a:noFill/>
              <a:prstDash val="dash"/>
              <a:round/>
              <a:headEnd type="none" w="med" len="med"/>
              <a:tailEnd type="none" w="med" len="med"/>
            </a:ln>
          </p:spPr>
          <p:style>
            <a:lnRef idx="2">
              <a:schemeClr val="accent6"/>
            </a:lnRef>
            <a:fillRef idx="1">
              <a:schemeClr val="lt1"/>
            </a:fillRef>
            <a:effectRef idx="0">
              <a:schemeClr val="accent6"/>
            </a:effectRef>
            <a:fontRef idx="minor">
              <a:schemeClr val="dk1"/>
            </a:fontRef>
          </p:style>
          <p:txBody>
            <a:bodyPr anchor="ctr"/>
            <a:lstStyle/>
            <a:p>
              <a:pPr algn="ctr"/>
              <a:endParaRPr lang="en-US">
                <a:solidFill>
                  <a:srgbClr val="000000"/>
                </a:solidFill>
                <a:ea typeface="ＭＳ Ｐゴシック" pitchFamily="34" charset="-128"/>
              </a:endParaRPr>
            </a:p>
          </p:txBody>
        </p:sp>
        <p:sp>
          <p:nvSpPr>
            <p:cNvPr id="8" name="Rectangle 7"/>
            <p:cNvSpPr/>
            <p:nvPr/>
          </p:nvSpPr>
          <p:spPr>
            <a:xfrm>
              <a:off x="1142999" y="3581400"/>
              <a:ext cx="2613007" cy="10969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ea typeface="ＭＳ Ｐゴシック" pitchFamily="34" charset="-128"/>
              </a:endParaRPr>
            </a:p>
          </p:txBody>
        </p:sp>
      </p:grpSp>
      <p:grpSp>
        <p:nvGrpSpPr>
          <p:cNvPr id="11" name="Group 36"/>
          <p:cNvGrpSpPr>
            <a:grpSpLocks/>
          </p:cNvGrpSpPr>
          <p:nvPr/>
        </p:nvGrpSpPr>
        <p:grpSpPr bwMode="auto">
          <a:xfrm>
            <a:off x="228600" y="3582987"/>
            <a:ext cx="3929062" cy="2439333"/>
            <a:chOff x="719863" y="3048794"/>
            <a:chExt cx="4009199" cy="2458512"/>
          </a:xfrm>
        </p:grpSpPr>
        <p:cxnSp>
          <p:nvCxnSpPr>
            <p:cNvPr id="12" name="Straight Arrow Connector 11"/>
            <p:cNvCxnSpPr/>
            <p:nvPr/>
          </p:nvCxnSpPr>
          <p:spPr>
            <a:xfrm rot="5400000" flipH="1" flipV="1">
              <a:off x="76273" y="4115172"/>
              <a:ext cx="2134375" cy="1620"/>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p:nvPr/>
          </p:nvCxnSpPr>
          <p:spPr>
            <a:xfrm>
              <a:off x="1142651" y="5181569"/>
              <a:ext cx="3124747" cy="0"/>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sp>
          <p:nvSpPr>
            <p:cNvPr id="14" name="Freeform 13"/>
            <p:cNvSpPr/>
            <p:nvPr/>
          </p:nvSpPr>
          <p:spPr>
            <a:xfrm>
              <a:off x="1142651" y="3959061"/>
              <a:ext cx="2667941" cy="990389"/>
            </a:xfrm>
            <a:custGeom>
              <a:avLst/>
              <a:gdLst>
                <a:gd name="connsiteX0" fmla="*/ 0 w 1660819"/>
                <a:gd name="connsiteY0" fmla="*/ 902820 h 924531"/>
                <a:gd name="connsiteX1" fmla="*/ 401636 w 1660819"/>
                <a:gd name="connsiteY1" fmla="*/ 1809 h 924531"/>
                <a:gd name="connsiteX2" fmla="*/ 824982 w 1660819"/>
                <a:gd name="connsiteY2" fmla="*/ 913676 h 924531"/>
                <a:gd name="connsiteX3" fmla="*/ 1280893 w 1660819"/>
                <a:gd name="connsiteY3" fmla="*/ 12664 h 924531"/>
                <a:gd name="connsiteX4" fmla="*/ 1660819 w 1660819"/>
                <a:gd name="connsiteY4" fmla="*/ 924531 h 924531"/>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26332 h 1071073"/>
                <a:gd name="connsiteX1" fmla="*/ 66939 w 1738896"/>
                <a:gd name="connsiteY1" fmla="*/ 917336 h 1071073"/>
                <a:gd name="connsiteX2" fmla="*/ 479713 w 1738896"/>
                <a:gd name="connsiteY2" fmla="*/ 25321 h 1071073"/>
                <a:gd name="connsiteX3" fmla="*/ 903059 w 1738896"/>
                <a:gd name="connsiteY3" fmla="*/ 1069264 h 1071073"/>
                <a:gd name="connsiteX4" fmla="*/ 1358970 w 1738896"/>
                <a:gd name="connsiteY4" fmla="*/ 36176 h 1071073"/>
                <a:gd name="connsiteX5" fmla="*/ 1738896 w 1738896"/>
                <a:gd name="connsiteY5" fmla="*/ 948043 h 1071073"/>
                <a:gd name="connsiteX0" fmla="*/ 78077 w 1738896"/>
                <a:gd name="connsiteY0" fmla="*/ 910360 h 1183608"/>
                <a:gd name="connsiteX1" fmla="*/ 66939 w 1738896"/>
                <a:gd name="connsiteY1" fmla="*/ 1033440 h 1183608"/>
                <a:gd name="connsiteX2" fmla="*/ 479713 w 1738896"/>
                <a:gd name="connsiteY2" fmla="*/ 9349 h 1183608"/>
                <a:gd name="connsiteX3" fmla="*/ 903059 w 1738896"/>
                <a:gd name="connsiteY3" fmla="*/ 1053292 h 1183608"/>
                <a:gd name="connsiteX4" fmla="*/ 1358970 w 1738896"/>
                <a:gd name="connsiteY4" fmla="*/ 20204 h 1183608"/>
                <a:gd name="connsiteX5" fmla="*/ 1738896 w 1738896"/>
                <a:gd name="connsiteY5" fmla="*/ 932071 h 1183608"/>
                <a:gd name="connsiteX0" fmla="*/ 78862 w 1739681"/>
                <a:gd name="connsiteY0" fmla="*/ 910360 h 1203618"/>
                <a:gd name="connsiteX1" fmla="*/ 74154 w 1739681"/>
                <a:gd name="connsiteY1" fmla="*/ 1030416 h 1203618"/>
                <a:gd name="connsiteX2" fmla="*/ 67724 w 1739681"/>
                <a:gd name="connsiteY2" fmla="*/ 1033440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785 w 1842150"/>
                <a:gd name="connsiteY0" fmla="*/ 1108474 h 1203618"/>
                <a:gd name="connsiteX1" fmla="*/ 176623 w 1842150"/>
                <a:gd name="connsiteY1" fmla="*/ 1030416 h 1203618"/>
                <a:gd name="connsiteX2" fmla="*/ 170193 w 1842150"/>
                <a:gd name="connsiteY2" fmla="*/ 1033440 h 1203618"/>
                <a:gd name="connsiteX3" fmla="*/ 582967 w 1842150"/>
                <a:gd name="connsiteY3" fmla="*/ 9349 h 1203618"/>
                <a:gd name="connsiteX4" fmla="*/ 1006313 w 1842150"/>
                <a:gd name="connsiteY4" fmla="*/ 1053292 h 1203618"/>
                <a:gd name="connsiteX5" fmla="*/ 1462224 w 1842150"/>
                <a:gd name="connsiteY5" fmla="*/ 20204 h 1203618"/>
                <a:gd name="connsiteX6" fmla="*/ 1842150 w 1842150"/>
                <a:gd name="connsiteY6" fmla="*/ 932071 h 1203618"/>
                <a:gd name="connsiteX0" fmla="*/ 74154 w 1739681"/>
                <a:gd name="connsiteY0" fmla="*/ 1030416 h 1203618"/>
                <a:gd name="connsiteX1" fmla="*/ 67724 w 1739681"/>
                <a:gd name="connsiteY1" fmla="*/ 1033440 h 1203618"/>
                <a:gd name="connsiteX2" fmla="*/ 480498 w 1739681"/>
                <a:gd name="connsiteY2" fmla="*/ 9349 h 1203618"/>
                <a:gd name="connsiteX3" fmla="*/ 903844 w 1739681"/>
                <a:gd name="connsiteY3" fmla="*/ 1053292 h 1203618"/>
                <a:gd name="connsiteX4" fmla="*/ 1359755 w 1739681"/>
                <a:gd name="connsiteY4" fmla="*/ 20204 h 1203618"/>
                <a:gd name="connsiteX5" fmla="*/ 1739681 w 1739681"/>
                <a:gd name="connsiteY5" fmla="*/ 932071 h 1203618"/>
                <a:gd name="connsiteX0" fmla="*/ 74154 w 1739681"/>
                <a:gd name="connsiteY0" fmla="*/ 1030416 h 1203618"/>
                <a:gd name="connsiteX1" fmla="*/ 67724 w 1739681"/>
                <a:gd name="connsiteY1" fmla="*/ 1033440 h 1203618"/>
                <a:gd name="connsiteX2" fmla="*/ 377249 w 1739681"/>
                <a:gd name="connsiteY2" fmla="*/ 1020643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0 w 1665527"/>
                <a:gd name="connsiteY0" fmla="*/ 1030416 h 1190821"/>
                <a:gd name="connsiteX1" fmla="*/ 303095 w 1665527"/>
                <a:gd name="connsiteY1" fmla="*/ 1020643 h 1190821"/>
                <a:gd name="connsiteX2" fmla="*/ 406344 w 1665527"/>
                <a:gd name="connsiteY2" fmla="*/ 9349 h 1190821"/>
                <a:gd name="connsiteX3" fmla="*/ 829690 w 1665527"/>
                <a:gd name="connsiteY3" fmla="*/ 1053292 h 1190821"/>
                <a:gd name="connsiteX4" fmla="*/ 1285601 w 1665527"/>
                <a:gd name="connsiteY4" fmla="*/ 20204 h 1190821"/>
                <a:gd name="connsiteX5" fmla="*/ 1665527 w 1665527"/>
                <a:gd name="connsiteY5" fmla="*/ 932071 h 1190821"/>
                <a:gd name="connsiteX0" fmla="*/ 0 w 1665527"/>
                <a:gd name="connsiteY0" fmla="*/ 1030416 h 1055101"/>
                <a:gd name="connsiteX1" fmla="*/ 406344 w 1665527"/>
                <a:gd name="connsiteY1" fmla="*/ 9349 h 1055101"/>
                <a:gd name="connsiteX2" fmla="*/ 829690 w 1665527"/>
                <a:gd name="connsiteY2" fmla="*/ 1053292 h 1055101"/>
                <a:gd name="connsiteX3" fmla="*/ 1285601 w 1665527"/>
                <a:gd name="connsiteY3" fmla="*/ 20204 h 1055101"/>
                <a:gd name="connsiteX4" fmla="*/ 1665527 w 1665527"/>
                <a:gd name="connsiteY4" fmla="*/ 932071 h 105510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33394 h 1067125"/>
                <a:gd name="connsiteX1" fmla="*/ 406344 w 1665527"/>
                <a:gd name="connsiteY1" fmla="*/ 12327 h 1067125"/>
                <a:gd name="connsiteX2" fmla="*/ 829690 w 1665527"/>
                <a:gd name="connsiteY2" fmla="*/ 1056270 h 1067125"/>
                <a:gd name="connsiteX3" fmla="*/ 1286407 w 1665527"/>
                <a:gd name="connsiteY3" fmla="*/ 1809 h 1067125"/>
                <a:gd name="connsiteX4" fmla="*/ 1665527 w 1665527"/>
                <a:gd name="connsiteY4" fmla="*/ 1067125 h 1067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5527" h="1067125">
                  <a:moveTo>
                    <a:pt x="0" y="1033394"/>
                  </a:moveTo>
                  <a:cubicBezTo>
                    <a:pt x="108211" y="865595"/>
                    <a:pt x="268062" y="8514"/>
                    <a:pt x="406344" y="12327"/>
                  </a:cubicBezTo>
                  <a:cubicBezTo>
                    <a:pt x="544626" y="16140"/>
                    <a:pt x="683013" y="1058023"/>
                    <a:pt x="829690" y="1056270"/>
                  </a:cubicBezTo>
                  <a:cubicBezTo>
                    <a:pt x="976367" y="1054517"/>
                    <a:pt x="1147101" y="0"/>
                    <a:pt x="1286407" y="1809"/>
                  </a:cubicBezTo>
                  <a:cubicBezTo>
                    <a:pt x="1425713" y="3618"/>
                    <a:pt x="1562404" y="945905"/>
                    <a:pt x="1665527" y="1067125"/>
                  </a:cubicBezTo>
                </a:path>
              </a:pathLst>
            </a:custGeom>
            <a:ln w="19050" cap="flat" cmpd="sng" algn="ctr">
              <a:solidFill>
                <a:schemeClr val="accent2">
                  <a:lumMod val="75000"/>
                </a:schemeClr>
              </a:solidFill>
              <a:prstDash val="solid"/>
              <a:round/>
              <a:headEnd type="none" w="med" len="med"/>
              <a:tailEnd type="none" w="med" len="med"/>
            </a:ln>
          </p:spPr>
          <p:style>
            <a:lnRef idx="2">
              <a:schemeClr val="accent6"/>
            </a:lnRef>
            <a:fillRef idx="1">
              <a:schemeClr val="lt1"/>
            </a:fillRef>
            <a:effectRef idx="0">
              <a:schemeClr val="accent6"/>
            </a:effectRef>
            <a:fontRef idx="minor">
              <a:schemeClr val="dk1"/>
            </a:fontRef>
          </p:style>
          <p:txBody>
            <a:bodyPr anchor="ctr"/>
            <a:lstStyle/>
            <a:p>
              <a:pPr algn="ctr"/>
              <a:endParaRPr lang="en-US">
                <a:solidFill>
                  <a:srgbClr val="000000"/>
                </a:solidFill>
                <a:ea typeface="ＭＳ Ｐゴシック" pitchFamily="34" charset="-128"/>
              </a:endParaRPr>
            </a:p>
          </p:txBody>
        </p:sp>
        <p:sp>
          <p:nvSpPr>
            <p:cNvPr id="15" name="TextBox 17"/>
            <p:cNvSpPr txBox="1">
              <a:spLocks noChangeArrowheads="1"/>
            </p:cNvSpPr>
            <p:nvPr/>
          </p:nvSpPr>
          <p:spPr bwMode="auto">
            <a:xfrm>
              <a:off x="3743169" y="4779554"/>
              <a:ext cx="908139" cy="341216"/>
            </a:xfrm>
            <a:prstGeom prst="rect">
              <a:avLst/>
            </a:prstGeom>
            <a:noFill/>
            <a:ln w="9525">
              <a:noFill/>
              <a:miter lim="800000"/>
              <a:headEnd/>
              <a:tailEnd/>
            </a:ln>
          </p:spPr>
          <p:txBody>
            <a:bodyPr wrap="none">
              <a:spAutoFit/>
            </a:bodyPr>
            <a:lstStyle/>
            <a:p>
              <a:pPr algn="ctr"/>
              <a:r>
                <a:rPr lang="en-US" sz="1600" dirty="0"/>
                <a:t>Demand</a:t>
              </a:r>
            </a:p>
          </p:txBody>
        </p:sp>
        <p:cxnSp>
          <p:nvCxnSpPr>
            <p:cNvPr id="16" name="Straight Arrow Connector 15"/>
            <p:cNvCxnSpPr/>
            <p:nvPr/>
          </p:nvCxnSpPr>
          <p:spPr>
            <a:xfrm>
              <a:off x="1142651" y="3815185"/>
              <a:ext cx="2744075" cy="1600"/>
            </a:xfrm>
            <a:prstGeom prst="straightConnector1">
              <a:avLst/>
            </a:prstGeom>
            <a:ln w="19050" cap="flat" cmpd="sng" algn="ctr">
              <a:solidFill>
                <a:srgbClr val="FF0000"/>
              </a:solidFill>
              <a:prstDash val="dash"/>
              <a:round/>
              <a:headEnd type="none" w="med" len="med"/>
              <a:tailEnd type="none" w="med" len="med"/>
            </a:ln>
          </p:spPr>
          <p:style>
            <a:lnRef idx="1">
              <a:schemeClr val="accent4"/>
            </a:lnRef>
            <a:fillRef idx="0">
              <a:schemeClr val="accent4"/>
            </a:fillRef>
            <a:effectRef idx="0">
              <a:schemeClr val="accent4"/>
            </a:effectRef>
            <a:fontRef idx="minor">
              <a:schemeClr val="tx1"/>
            </a:fontRef>
          </p:style>
        </p:cxnSp>
        <p:sp>
          <p:nvSpPr>
            <p:cNvPr id="17" name="TextBox 19"/>
            <p:cNvSpPr txBox="1">
              <a:spLocks noChangeArrowheads="1"/>
            </p:cNvSpPr>
            <p:nvPr/>
          </p:nvSpPr>
          <p:spPr bwMode="auto">
            <a:xfrm>
              <a:off x="3746101" y="3630229"/>
              <a:ext cx="982961" cy="338554"/>
            </a:xfrm>
            <a:prstGeom prst="rect">
              <a:avLst/>
            </a:prstGeom>
            <a:noFill/>
            <a:ln w="9525">
              <a:noFill/>
              <a:miter lim="800000"/>
              <a:headEnd/>
              <a:tailEnd/>
            </a:ln>
          </p:spPr>
          <p:txBody>
            <a:bodyPr wrap="none">
              <a:spAutoFit/>
            </a:bodyPr>
            <a:lstStyle/>
            <a:p>
              <a:pPr algn="ctr"/>
              <a:r>
                <a:rPr lang="en-US" sz="1600" dirty="0">
                  <a:solidFill>
                    <a:srgbClr val="FF0000"/>
                  </a:solidFill>
                </a:rPr>
                <a:t>Capacity</a:t>
              </a:r>
            </a:p>
          </p:txBody>
        </p:sp>
        <p:sp>
          <p:nvSpPr>
            <p:cNvPr id="18" name="TextBox 22"/>
            <p:cNvSpPr txBox="1">
              <a:spLocks noChangeArrowheads="1"/>
            </p:cNvSpPr>
            <p:nvPr/>
          </p:nvSpPr>
          <p:spPr bwMode="auto">
            <a:xfrm>
              <a:off x="2417387" y="5181600"/>
              <a:ext cx="656242" cy="325706"/>
            </a:xfrm>
            <a:prstGeom prst="rect">
              <a:avLst/>
            </a:prstGeom>
            <a:noFill/>
            <a:ln w="9525">
              <a:noFill/>
              <a:miter lim="800000"/>
              <a:headEnd/>
              <a:tailEnd/>
            </a:ln>
          </p:spPr>
          <p:txBody>
            <a:bodyPr wrap="none">
              <a:spAutoFit/>
            </a:bodyPr>
            <a:lstStyle/>
            <a:p>
              <a:pPr algn="ctr"/>
              <a:r>
                <a:rPr lang="en-US" sz="1500" b="1" dirty="0">
                  <a:latin typeface="Cambria" pitchFamily="18" charset="0"/>
                </a:rPr>
                <a:t>Time</a:t>
              </a:r>
            </a:p>
          </p:txBody>
        </p:sp>
        <p:sp>
          <p:nvSpPr>
            <p:cNvPr id="19" name="TextBox 18"/>
            <p:cNvSpPr txBox="1"/>
            <p:nvPr/>
          </p:nvSpPr>
          <p:spPr>
            <a:xfrm>
              <a:off x="719863" y="3618211"/>
              <a:ext cx="423972" cy="1003163"/>
            </a:xfrm>
            <a:prstGeom prst="rect">
              <a:avLst/>
            </a:prstGeom>
            <a:noFill/>
          </p:spPr>
          <p:txBody>
            <a:bodyPr vert="vert270" wrap="none">
              <a:spAutoFit/>
            </a:bodyPr>
            <a:lstStyle/>
            <a:p>
              <a:pPr algn="ctr">
                <a:defRPr/>
              </a:pPr>
              <a:r>
                <a:rPr lang="en-US" sz="1500" b="1" dirty="0">
                  <a:latin typeface="Cambria" pitchFamily="18" charset="0"/>
                </a:rPr>
                <a:t>Resources</a:t>
              </a:r>
            </a:p>
          </p:txBody>
        </p:sp>
      </p:grpSp>
      <p:grpSp>
        <p:nvGrpSpPr>
          <p:cNvPr id="20" name="Group 37"/>
          <p:cNvGrpSpPr>
            <a:grpSpLocks/>
          </p:cNvGrpSpPr>
          <p:nvPr/>
        </p:nvGrpSpPr>
        <p:grpSpPr bwMode="auto">
          <a:xfrm>
            <a:off x="4841875" y="3581400"/>
            <a:ext cx="3921125" cy="2440710"/>
            <a:chOff x="4766102" y="3048003"/>
            <a:chExt cx="3996898" cy="2458296"/>
          </a:xfrm>
        </p:grpSpPr>
        <p:cxnSp>
          <p:nvCxnSpPr>
            <p:cNvPr id="21" name="Straight Arrow Connector 20"/>
            <p:cNvCxnSpPr/>
            <p:nvPr/>
          </p:nvCxnSpPr>
          <p:spPr>
            <a:xfrm rot="16200000" flipV="1">
              <a:off x="4118718" y="4111258"/>
              <a:ext cx="2132983" cy="6473"/>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cxnSp>
          <p:nvCxnSpPr>
            <p:cNvPr id="22" name="Straight Arrow Connector 21"/>
            <p:cNvCxnSpPr/>
            <p:nvPr/>
          </p:nvCxnSpPr>
          <p:spPr>
            <a:xfrm>
              <a:off x="5188447" y="5179387"/>
              <a:ext cx="3124700" cy="1598"/>
            </a:xfrm>
            <a:prstGeom prst="straightConnector1">
              <a:avLst/>
            </a:prstGeom>
            <a:ln w="19050" cap="flat" cmpd="sng" algn="ctr">
              <a:solidFill>
                <a:schemeClr val="tx1"/>
              </a:solidFill>
              <a:prstDash val="solid"/>
              <a:round/>
              <a:headEnd type="none" w="med" len="med"/>
              <a:tailEnd type="arrow" w="med" len="med"/>
            </a:ln>
          </p:spPr>
          <p:style>
            <a:lnRef idx="1">
              <a:schemeClr val="accent4"/>
            </a:lnRef>
            <a:fillRef idx="0">
              <a:schemeClr val="accent4"/>
            </a:fillRef>
            <a:effectRef idx="0">
              <a:schemeClr val="accent4"/>
            </a:effectRef>
            <a:fontRef idx="minor">
              <a:schemeClr val="tx1"/>
            </a:fontRef>
          </p:style>
        </p:cxnSp>
        <p:sp>
          <p:nvSpPr>
            <p:cNvPr id="23" name="Freeform 22"/>
            <p:cNvSpPr/>
            <p:nvPr/>
          </p:nvSpPr>
          <p:spPr>
            <a:xfrm>
              <a:off x="5188447" y="3960996"/>
              <a:ext cx="2668374" cy="991342"/>
            </a:xfrm>
            <a:custGeom>
              <a:avLst/>
              <a:gdLst>
                <a:gd name="connsiteX0" fmla="*/ 0 w 1660819"/>
                <a:gd name="connsiteY0" fmla="*/ 902820 h 924531"/>
                <a:gd name="connsiteX1" fmla="*/ 401636 w 1660819"/>
                <a:gd name="connsiteY1" fmla="*/ 1809 h 924531"/>
                <a:gd name="connsiteX2" fmla="*/ 824982 w 1660819"/>
                <a:gd name="connsiteY2" fmla="*/ 913676 h 924531"/>
                <a:gd name="connsiteX3" fmla="*/ 1280893 w 1660819"/>
                <a:gd name="connsiteY3" fmla="*/ 12664 h 924531"/>
                <a:gd name="connsiteX4" fmla="*/ 1660819 w 1660819"/>
                <a:gd name="connsiteY4" fmla="*/ 924531 h 924531"/>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26332 h 1071073"/>
                <a:gd name="connsiteX1" fmla="*/ 66939 w 1738896"/>
                <a:gd name="connsiteY1" fmla="*/ 917336 h 1071073"/>
                <a:gd name="connsiteX2" fmla="*/ 479713 w 1738896"/>
                <a:gd name="connsiteY2" fmla="*/ 25321 h 1071073"/>
                <a:gd name="connsiteX3" fmla="*/ 903059 w 1738896"/>
                <a:gd name="connsiteY3" fmla="*/ 1069264 h 1071073"/>
                <a:gd name="connsiteX4" fmla="*/ 1358970 w 1738896"/>
                <a:gd name="connsiteY4" fmla="*/ 36176 h 1071073"/>
                <a:gd name="connsiteX5" fmla="*/ 1738896 w 1738896"/>
                <a:gd name="connsiteY5" fmla="*/ 948043 h 1071073"/>
                <a:gd name="connsiteX0" fmla="*/ 78077 w 1738896"/>
                <a:gd name="connsiteY0" fmla="*/ 910360 h 1183608"/>
                <a:gd name="connsiteX1" fmla="*/ 66939 w 1738896"/>
                <a:gd name="connsiteY1" fmla="*/ 1033440 h 1183608"/>
                <a:gd name="connsiteX2" fmla="*/ 479713 w 1738896"/>
                <a:gd name="connsiteY2" fmla="*/ 9349 h 1183608"/>
                <a:gd name="connsiteX3" fmla="*/ 903059 w 1738896"/>
                <a:gd name="connsiteY3" fmla="*/ 1053292 h 1183608"/>
                <a:gd name="connsiteX4" fmla="*/ 1358970 w 1738896"/>
                <a:gd name="connsiteY4" fmla="*/ 20204 h 1183608"/>
                <a:gd name="connsiteX5" fmla="*/ 1738896 w 1738896"/>
                <a:gd name="connsiteY5" fmla="*/ 932071 h 1183608"/>
                <a:gd name="connsiteX0" fmla="*/ 78862 w 1739681"/>
                <a:gd name="connsiteY0" fmla="*/ 910360 h 1203618"/>
                <a:gd name="connsiteX1" fmla="*/ 74154 w 1739681"/>
                <a:gd name="connsiteY1" fmla="*/ 1030416 h 1203618"/>
                <a:gd name="connsiteX2" fmla="*/ 67724 w 1739681"/>
                <a:gd name="connsiteY2" fmla="*/ 1033440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785 w 1842150"/>
                <a:gd name="connsiteY0" fmla="*/ 1108474 h 1203618"/>
                <a:gd name="connsiteX1" fmla="*/ 176623 w 1842150"/>
                <a:gd name="connsiteY1" fmla="*/ 1030416 h 1203618"/>
                <a:gd name="connsiteX2" fmla="*/ 170193 w 1842150"/>
                <a:gd name="connsiteY2" fmla="*/ 1033440 h 1203618"/>
                <a:gd name="connsiteX3" fmla="*/ 582967 w 1842150"/>
                <a:gd name="connsiteY3" fmla="*/ 9349 h 1203618"/>
                <a:gd name="connsiteX4" fmla="*/ 1006313 w 1842150"/>
                <a:gd name="connsiteY4" fmla="*/ 1053292 h 1203618"/>
                <a:gd name="connsiteX5" fmla="*/ 1462224 w 1842150"/>
                <a:gd name="connsiteY5" fmla="*/ 20204 h 1203618"/>
                <a:gd name="connsiteX6" fmla="*/ 1842150 w 1842150"/>
                <a:gd name="connsiteY6" fmla="*/ 932071 h 1203618"/>
                <a:gd name="connsiteX0" fmla="*/ 74154 w 1739681"/>
                <a:gd name="connsiteY0" fmla="*/ 1030416 h 1203618"/>
                <a:gd name="connsiteX1" fmla="*/ 67724 w 1739681"/>
                <a:gd name="connsiteY1" fmla="*/ 1033440 h 1203618"/>
                <a:gd name="connsiteX2" fmla="*/ 480498 w 1739681"/>
                <a:gd name="connsiteY2" fmla="*/ 9349 h 1203618"/>
                <a:gd name="connsiteX3" fmla="*/ 903844 w 1739681"/>
                <a:gd name="connsiteY3" fmla="*/ 1053292 h 1203618"/>
                <a:gd name="connsiteX4" fmla="*/ 1359755 w 1739681"/>
                <a:gd name="connsiteY4" fmla="*/ 20204 h 1203618"/>
                <a:gd name="connsiteX5" fmla="*/ 1739681 w 1739681"/>
                <a:gd name="connsiteY5" fmla="*/ 932071 h 1203618"/>
                <a:gd name="connsiteX0" fmla="*/ 74154 w 1739681"/>
                <a:gd name="connsiteY0" fmla="*/ 1030416 h 1203618"/>
                <a:gd name="connsiteX1" fmla="*/ 67724 w 1739681"/>
                <a:gd name="connsiteY1" fmla="*/ 1033440 h 1203618"/>
                <a:gd name="connsiteX2" fmla="*/ 377249 w 1739681"/>
                <a:gd name="connsiteY2" fmla="*/ 1020643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0 w 1665527"/>
                <a:gd name="connsiteY0" fmla="*/ 1030416 h 1190821"/>
                <a:gd name="connsiteX1" fmla="*/ 303095 w 1665527"/>
                <a:gd name="connsiteY1" fmla="*/ 1020643 h 1190821"/>
                <a:gd name="connsiteX2" fmla="*/ 406344 w 1665527"/>
                <a:gd name="connsiteY2" fmla="*/ 9349 h 1190821"/>
                <a:gd name="connsiteX3" fmla="*/ 829690 w 1665527"/>
                <a:gd name="connsiteY3" fmla="*/ 1053292 h 1190821"/>
                <a:gd name="connsiteX4" fmla="*/ 1285601 w 1665527"/>
                <a:gd name="connsiteY4" fmla="*/ 20204 h 1190821"/>
                <a:gd name="connsiteX5" fmla="*/ 1665527 w 1665527"/>
                <a:gd name="connsiteY5" fmla="*/ 932071 h 1190821"/>
                <a:gd name="connsiteX0" fmla="*/ 0 w 1665527"/>
                <a:gd name="connsiteY0" fmla="*/ 1030416 h 1055101"/>
                <a:gd name="connsiteX1" fmla="*/ 406344 w 1665527"/>
                <a:gd name="connsiteY1" fmla="*/ 9349 h 1055101"/>
                <a:gd name="connsiteX2" fmla="*/ 829690 w 1665527"/>
                <a:gd name="connsiteY2" fmla="*/ 1053292 h 1055101"/>
                <a:gd name="connsiteX3" fmla="*/ 1285601 w 1665527"/>
                <a:gd name="connsiteY3" fmla="*/ 20204 h 1055101"/>
                <a:gd name="connsiteX4" fmla="*/ 1665527 w 1665527"/>
                <a:gd name="connsiteY4" fmla="*/ 932071 h 105510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33394 h 1067125"/>
                <a:gd name="connsiteX1" fmla="*/ 406344 w 1665527"/>
                <a:gd name="connsiteY1" fmla="*/ 12327 h 1067125"/>
                <a:gd name="connsiteX2" fmla="*/ 829690 w 1665527"/>
                <a:gd name="connsiteY2" fmla="*/ 1056270 h 1067125"/>
                <a:gd name="connsiteX3" fmla="*/ 1286407 w 1665527"/>
                <a:gd name="connsiteY3" fmla="*/ 1809 h 1067125"/>
                <a:gd name="connsiteX4" fmla="*/ 1665527 w 1665527"/>
                <a:gd name="connsiteY4" fmla="*/ 1067125 h 1067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5527" h="1067125">
                  <a:moveTo>
                    <a:pt x="0" y="1033394"/>
                  </a:moveTo>
                  <a:cubicBezTo>
                    <a:pt x="108211" y="865595"/>
                    <a:pt x="268062" y="8514"/>
                    <a:pt x="406344" y="12327"/>
                  </a:cubicBezTo>
                  <a:cubicBezTo>
                    <a:pt x="544626" y="16140"/>
                    <a:pt x="683013" y="1058023"/>
                    <a:pt x="829690" y="1056270"/>
                  </a:cubicBezTo>
                  <a:cubicBezTo>
                    <a:pt x="976367" y="1054517"/>
                    <a:pt x="1147101" y="0"/>
                    <a:pt x="1286407" y="1809"/>
                  </a:cubicBezTo>
                  <a:cubicBezTo>
                    <a:pt x="1425713" y="3618"/>
                    <a:pt x="1562404" y="945905"/>
                    <a:pt x="1665527" y="1067125"/>
                  </a:cubicBezTo>
                </a:path>
              </a:pathLst>
            </a:custGeom>
            <a:ln w="19050" cap="flat" cmpd="sng" algn="ctr">
              <a:solidFill>
                <a:schemeClr val="accent2">
                  <a:lumMod val="75000"/>
                </a:schemeClr>
              </a:solidFill>
              <a:prstDash val="solid"/>
              <a:round/>
              <a:headEnd type="none" w="med" len="med"/>
              <a:tailEnd type="none" w="med" len="med"/>
            </a:ln>
          </p:spPr>
          <p:style>
            <a:lnRef idx="2">
              <a:schemeClr val="accent6"/>
            </a:lnRef>
            <a:fillRef idx="1">
              <a:schemeClr val="lt1"/>
            </a:fillRef>
            <a:effectRef idx="0">
              <a:schemeClr val="accent6"/>
            </a:effectRef>
            <a:fontRef idx="minor">
              <a:schemeClr val="dk1"/>
            </a:fontRef>
          </p:style>
          <p:txBody>
            <a:bodyPr anchor="ctr"/>
            <a:lstStyle/>
            <a:p>
              <a:pPr algn="ctr"/>
              <a:endParaRPr lang="en-US">
                <a:solidFill>
                  <a:srgbClr val="000000"/>
                </a:solidFill>
                <a:ea typeface="ＭＳ Ｐゴシック" pitchFamily="34" charset="-128"/>
              </a:endParaRPr>
            </a:p>
          </p:txBody>
        </p:sp>
        <p:sp>
          <p:nvSpPr>
            <p:cNvPr id="24" name="TextBox 28"/>
            <p:cNvSpPr txBox="1">
              <a:spLocks noChangeArrowheads="1"/>
            </p:cNvSpPr>
            <p:nvPr/>
          </p:nvSpPr>
          <p:spPr bwMode="auto">
            <a:xfrm>
              <a:off x="7829618" y="4766861"/>
              <a:ext cx="907185" cy="340993"/>
            </a:xfrm>
            <a:prstGeom prst="rect">
              <a:avLst/>
            </a:prstGeom>
            <a:noFill/>
            <a:ln w="9525">
              <a:noFill/>
              <a:miter lim="800000"/>
              <a:headEnd/>
              <a:tailEnd/>
            </a:ln>
          </p:spPr>
          <p:txBody>
            <a:bodyPr wrap="none">
              <a:spAutoFit/>
            </a:bodyPr>
            <a:lstStyle/>
            <a:p>
              <a:pPr algn="ctr"/>
              <a:r>
                <a:rPr lang="en-US" sz="1600" dirty="0"/>
                <a:t>Demand</a:t>
              </a:r>
            </a:p>
          </p:txBody>
        </p:sp>
        <p:sp>
          <p:nvSpPr>
            <p:cNvPr id="25" name="TextBox 30"/>
            <p:cNvSpPr txBox="1">
              <a:spLocks noChangeArrowheads="1"/>
            </p:cNvSpPr>
            <p:nvPr/>
          </p:nvSpPr>
          <p:spPr bwMode="auto">
            <a:xfrm>
              <a:off x="7780039" y="4474676"/>
              <a:ext cx="982961" cy="338554"/>
            </a:xfrm>
            <a:prstGeom prst="rect">
              <a:avLst/>
            </a:prstGeom>
            <a:noFill/>
            <a:ln w="9525">
              <a:noFill/>
              <a:miter lim="800000"/>
              <a:headEnd/>
              <a:tailEnd/>
            </a:ln>
          </p:spPr>
          <p:txBody>
            <a:bodyPr wrap="none">
              <a:spAutoFit/>
            </a:bodyPr>
            <a:lstStyle/>
            <a:p>
              <a:pPr algn="ctr"/>
              <a:r>
                <a:rPr lang="en-US" sz="1600" dirty="0">
                  <a:solidFill>
                    <a:srgbClr val="FF0000"/>
                  </a:solidFill>
                </a:rPr>
                <a:t>Capacity</a:t>
              </a:r>
            </a:p>
          </p:txBody>
        </p:sp>
        <p:sp>
          <p:nvSpPr>
            <p:cNvPr id="26" name="TextBox 31"/>
            <p:cNvSpPr txBox="1">
              <a:spLocks noChangeArrowheads="1"/>
            </p:cNvSpPr>
            <p:nvPr/>
          </p:nvSpPr>
          <p:spPr bwMode="auto">
            <a:xfrm>
              <a:off x="6463971" y="5180806"/>
              <a:ext cx="655553" cy="325493"/>
            </a:xfrm>
            <a:prstGeom prst="rect">
              <a:avLst/>
            </a:prstGeom>
            <a:noFill/>
            <a:ln w="9525">
              <a:noFill/>
              <a:miter lim="800000"/>
              <a:headEnd/>
              <a:tailEnd/>
            </a:ln>
          </p:spPr>
          <p:txBody>
            <a:bodyPr wrap="none">
              <a:spAutoFit/>
            </a:bodyPr>
            <a:lstStyle/>
            <a:p>
              <a:pPr algn="ctr">
                <a:defRPr/>
              </a:pPr>
              <a:r>
                <a:rPr lang="en-US" sz="1500" b="1" dirty="0">
                  <a:latin typeface="Cambria" pitchFamily="18" charset="0"/>
                </a:rPr>
                <a:t>Time</a:t>
              </a:r>
            </a:p>
          </p:txBody>
        </p:sp>
        <p:sp>
          <p:nvSpPr>
            <p:cNvPr id="27" name="TextBox 26"/>
            <p:cNvSpPr txBox="1"/>
            <p:nvPr/>
          </p:nvSpPr>
          <p:spPr>
            <a:xfrm>
              <a:off x="4766102" y="3733973"/>
              <a:ext cx="423527" cy="1002509"/>
            </a:xfrm>
            <a:prstGeom prst="rect">
              <a:avLst/>
            </a:prstGeom>
            <a:noFill/>
          </p:spPr>
          <p:txBody>
            <a:bodyPr vert="vert270" wrap="none">
              <a:spAutoFit/>
            </a:bodyPr>
            <a:lstStyle/>
            <a:p>
              <a:pPr algn="ctr">
                <a:defRPr/>
              </a:pPr>
              <a:r>
                <a:rPr lang="en-US" sz="1500" b="1" dirty="0">
                  <a:latin typeface="Cambria" pitchFamily="18" charset="0"/>
                </a:rPr>
                <a:t>Resources</a:t>
              </a:r>
            </a:p>
          </p:txBody>
        </p:sp>
        <p:sp>
          <p:nvSpPr>
            <p:cNvPr id="28" name="Freeform 27"/>
            <p:cNvSpPr/>
            <p:nvPr/>
          </p:nvSpPr>
          <p:spPr>
            <a:xfrm>
              <a:off x="5181974" y="3810696"/>
              <a:ext cx="2666756" cy="912993"/>
            </a:xfrm>
            <a:custGeom>
              <a:avLst/>
              <a:gdLst>
                <a:gd name="connsiteX0" fmla="*/ 0 w 1660819"/>
                <a:gd name="connsiteY0" fmla="*/ 902820 h 924531"/>
                <a:gd name="connsiteX1" fmla="*/ 401636 w 1660819"/>
                <a:gd name="connsiteY1" fmla="*/ 1809 h 924531"/>
                <a:gd name="connsiteX2" fmla="*/ 824982 w 1660819"/>
                <a:gd name="connsiteY2" fmla="*/ 913676 h 924531"/>
                <a:gd name="connsiteX3" fmla="*/ 1280893 w 1660819"/>
                <a:gd name="connsiteY3" fmla="*/ 12664 h 924531"/>
                <a:gd name="connsiteX4" fmla="*/ 1660819 w 1660819"/>
                <a:gd name="connsiteY4" fmla="*/ 924531 h 924531"/>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04320 h 1045492"/>
                <a:gd name="connsiteX1" fmla="*/ 66939 w 1738896"/>
                <a:gd name="connsiteY1" fmla="*/ 895324 h 1045492"/>
                <a:gd name="connsiteX2" fmla="*/ 479713 w 1738896"/>
                <a:gd name="connsiteY2" fmla="*/ 3309 h 1045492"/>
                <a:gd name="connsiteX3" fmla="*/ 903059 w 1738896"/>
                <a:gd name="connsiteY3" fmla="*/ 915176 h 1045492"/>
                <a:gd name="connsiteX4" fmla="*/ 1358970 w 1738896"/>
                <a:gd name="connsiteY4" fmla="*/ 14164 h 1045492"/>
                <a:gd name="connsiteX5" fmla="*/ 1738896 w 1738896"/>
                <a:gd name="connsiteY5" fmla="*/ 926031 h 1045492"/>
                <a:gd name="connsiteX0" fmla="*/ 78077 w 1738896"/>
                <a:gd name="connsiteY0" fmla="*/ 926332 h 1071073"/>
                <a:gd name="connsiteX1" fmla="*/ 66939 w 1738896"/>
                <a:gd name="connsiteY1" fmla="*/ 917336 h 1071073"/>
                <a:gd name="connsiteX2" fmla="*/ 479713 w 1738896"/>
                <a:gd name="connsiteY2" fmla="*/ 25321 h 1071073"/>
                <a:gd name="connsiteX3" fmla="*/ 903059 w 1738896"/>
                <a:gd name="connsiteY3" fmla="*/ 1069264 h 1071073"/>
                <a:gd name="connsiteX4" fmla="*/ 1358970 w 1738896"/>
                <a:gd name="connsiteY4" fmla="*/ 36176 h 1071073"/>
                <a:gd name="connsiteX5" fmla="*/ 1738896 w 1738896"/>
                <a:gd name="connsiteY5" fmla="*/ 948043 h 1071073"/>
                <a:gd name="connsiteX0" fmla="*/ 78077 w 1738896"/>
                <a:gd name="connsiteY0" fmla="*/ 910360 h 1183608"/>
                <a:gd name="connsiteX1" fmla="*/ 66939 w 1738896"/>
                <a:gd name="connsiteY1" fmla="*/ 1033440 h 1183608"/>
                <a:gd name="connsiteX2" fmla="*/ 479713 w 1738896"/>
                <a:gd name="connsiteY2" fmla="*/ 9349 h 1183608"/>
                <a:gd name="connsiteX3" fmla="*/ 903059 w 1738896"/>
                <a:gd name="connsiteY3" fmla="*/ 1053292 h 1183608"/>
                <a:gd name="connsiteX4" fmla="*/ 1358970 w 1738896"/>
                <a:gd name="connsiteY4" fmla="*/ 20204 h 1183608"/>
                <a:gd name="connsiteX5" fmla="*/ 1738896 w 1738896"/>
                <a:gd name="connsiteY5" fmla="*/ 932071 h 1183608"/>
                <a:gd name="connsiteX0" fmla="*/ 78862 w 1739681"/>
                <a:gd name="connsiteY0" fmla="*/ 910360 h 1203618"/>
                <a:gd name="connsiteX1" fmla="*/ 74154 w 1739681"/>
                <a:gd name="connsiteY1" fmla="*/ 1030416 h 1203618"/>
                <a:gd name="connsiteX2" fmla="*/ 67724 w 1739681"/>
                <a:gd name="connsiteY2" fmla="*/ 1033440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785 w 1842150"/>
                <a:gd name="connsiteY0" fmla="*/ 1108474 h 1203618"/>
                <a:gd name="connsiteX1" fmla="*/ 176623 w 1842150"/>
                <a:gd name="connsiteY1" fmla="*/ 1030416 h 1203618"/>
                <a:gd name="connsiteX2" fmla="*/ 170193 w 1842150"/>
                <a:gd name="connsiteY2" fmla="*/ 1033440 h 1203618"/>
                <a:gd name="connsiteX3" fmla="*/ 582967 w 1842150"/>
                <a:gd name="connsiteY3" fmla="*/ 9349 h 1203618"/>
                <a:gd name="connsiteX4" fmla="*/ 1006313 w 1842150"/>
                <a:gd name="connsiteY4" fmla="*/ 1053292 h 1203618"/>
                <a:gd name="connsiteX5" fmla="*/ 1462224 w 1842150"/>
                <a:gd name="connsiteY5" fmla="*/ 20204 h 1203618"/>
                <a:gd name="connsiteX6" fmla="*/ 1842150 w 1842150"/>
                <a:gd name="connsiteY6" fmla="*/ 932071 h 1203618"/>
                <a:gd name="connsiteX0" fmla="*/ 74154 w 1739681"/>
                <a:gd name="connsiteY0" fmla="*/ 1030416 h 1203618"/>
                <a:gd name="connsiteX1" fmla="*/ 67724 w 1739681"/>
                <a:gd name="connsiteY1" fmla="*/ 1033440 h 1203618"/>
                <a:gd name="connsiteX2" fmla="*/ 480498 w 1739681"/>
                <a:gd name="connsiteY2" fmla="*/ 9349 h 1203618"/>
                <a:gd name="connsiteX3" fmla="*/ 903844 w 1739681"/>
                <a:gd name="connsiteY3" fmla="*/ 1053292 h 1203618"/>
                <a:gd name="connsiteX4" fmla="*/ 1359755 w 1739681"/>
                <a:gd name="connsiteY4" fmla="*/ 20204 h 1203618"/>
                <a:gd name="connsiteX5" fmla="*/ 1739681 w 1739681"/>
                <a:gd name="connsiteY5" fmla="*/ 932071 h 1203618"/>
                <a:gd name="connsiteX0" fmla="*/ 74154 w 1739681"/>
                <a:gd name="connsiteY0" fmla="*/ 1030416 h 1203618"/>
                <a:gd name="connsiteX1" fmla="*/ 67724 w 1739681"/>
                <a:gd name="connsiteY1" fmla="*/ 1033440 h 1203618"/>
                <a:gd name="connsiteX2" fmla="*/ 377249 w 1739681"/>
                <a:gd name="connsiteY2" fmla="*/ 1020643 h 1203618"/>
                <a:gd name="connsiteX3" fmla="*/ 480498 w 1739681"/>
                <a:gd name="connsiteY3" fmla="*/ 9349 h 1203618"/>
                <a:gd name="connsiteX4" fmla="*/ 903844 w 1739681"/>
                <a:gd name="connsiteY4" fmla="*/ 1053292 h 1203618"/>
                <a:gd name="connsiteX5" fmla="*/ 1359755 w 1739681"/>
                <a:gd name="connsiteY5" fmla="*/ 20204 h 1203618"/>
                <a:gd name="connsiteX6" fmla="*/ 1739681 w 1739681"/>
                <a:gd name="connsiteY6" fmla="*/ 932071 h 1203618"/>
                <a:gd name="connsiteX0" fmla="*/ 0 w 1665527"/>
                <a:gd name="connsiteY0" fmla="*/ 1030416 h 1190821"/>
                <a:gd name="connsiteX1" fmla="*/ 303095 w 1665527"/>
                <a:gd name="connsiteY1" fmla="*/ 1020643 h 1190821"/>
                <a:gd name="connsiteX2" fmla="*/ 406344 w 1665527"/>
                <a:gd name="connsiteY2" fmla="*/ 9349 h 1190821"/>
                <a:gd name="connsiteX3" fmla="*/ 829690 w 1665527"/>
                <a:gd name="connsiteY3" fmla="*/ 1053292 h 1190821"/>
                <a:gd name="connsiteX4" fmla="*/ 1285601 w 1665527"/>
                <a:gd name="connsiteY4" fmla="*/ 20204 h 1190821"/>
                <a:gd name="connsiteX5" fmla="*/ 1665527 w 1665527"/>
                <a:gd name="connsiteY5" fmla="*/ 932071 h 1190821"/>
                <a:gd name="connsiteX0" fmla="*/ 0 w 1665527"/>
                <a:gd name="connsiteY0" fmla="*/ 1030416 h 1055101"/>
                <a:gd name="connsiteX1" fmla="*/ 406344 w 1665527"/>
                <a:gd name="connsiteY1" fmla="*/ 9349 h 1055101"/>
                <a:gd name="connsiteX2" fmla="*/ 829690 w 1665527"/>
                <a:gd name="connsiteY2" fmla="*/ 1053292 h 1055101"/>
                <a:gd name="connsiteX3" fmla="*/ 1285601 w 1665527"/>
                <a:gd name="connsiteY3" fmla="*/ 20204 h 1055101"/>
                <a:gd name="connsiteX4" fmla="*/ 1665527 w 1665527"/>
                <a:gd name="connsiteY4" fmla="*/ 932071 h 105510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24880 h 1058611"/>
                <a:gd name="connsiteX1" fmla="*/ 406344 w 1665527"/>
                <a:gd name="connsiteY1" fmla="*/ 3813 h 1058611"/>
                <a:gd name="connsiteX2" fmla="*/ 829690 w 1665527"/>
                <a:gd name="connsiteY2" fmla="*/ 1047756 h 1058611"/>
                <a:gd name="connsiteX3" fmla="*/ 1285601 w 1665527"/>
                <a:gd name="connsiteY3" fmla="*/ 14668 h 1058611"/>
                <a:gd name="connsiteX4" fmla="*/ 1665527 w 1665527"/>
                <a:gd name="connsiteY4" fmla="*/ 1058611 h 1058611"/>
                <a:gd name="connsiteX0" fmla="*/ 0 w 1665527"/>
                <a:gd name="connsiteY0" fmla="*/ 1033394 h 1067125"/>
                <a:gd name="connsiteX1" fmla="*/ 406344 w 1665527"/>
                <a:gd name="connsiteY1" fmla="*/ 12327 h 1067125"/>
                <a:gd name="connsiteX2" fmla="*/ 829690 w 1665527"/>
                <a:gd name="connsiteY2" fmla="*/ 1056270 h 1067125"/>
                <a:gd name="connsiteX3" fmla="*/ 1286407 w 1665527"/>
                <a:gd name="connsiteY3" fmla="*/ 1809 h 1067125"/>
                <a:gd name="connsiteX4" fmla="*/ 1665527 w 1665527"/>
                <a:gd name="connsiteY4" fmla="*/ 1067125 h 1067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5527" h="1067125">
                  <a:moveTo>
                    <a:pt x="0" y="1033394"/>
                  </a:moveTo>
                  <a:cubicBezTo>
                    <a:pt x="108211" y="865595"/>
                    <a:pt x="268062" y="8514"/>
                    <a:pt x="406344" y="12327"/>
                  </a:cubicBezTo>
                  <a:cubicBezTo>
                    <a:pt x="544626" y="16140"/>
                    <a:pt x="683013" y="1058023"/>
                    <a:pt x="829690" y="1056270"/>
                  </a:cubicBezTo>
                  <a:cubicBezTo>
                    <a:pt x="976367" y="1054517"/>
                    <a:pt x="1147101" y="0"/>
                    <a:pt x="1286407" y="1809"/>
                  </a:cubicBezTo>
                  <a:cubicBezTo>
                    <a:pt x="1425713" y="3618"/>
                    <a:pt x="1562404" y="945905"/>
                    <a:pt x="1665527" y="1067125"/>
                  </a:cubicBezTo>
                </a:path>
              </a:pathLst>
            </a:custGeom>
            <a:noFill/>
            <a:ln w="19050" cap="flat" cmpd="sng" algn="ctr">
              <a:solidFill>
                <a:srgbClr val="FF0000"/>
              </a:solidFill>
              <a:prstDash val="dash"/>
              <a:round/>
              <a:headEnd type="none" w="med" len="med"/>
              <a:tailEnd type="none" w="med" len="med"/>
            </a:ln>
          </p:spPr>
          <p:style>
            <a:lnRef idx="2">
              <a:schemeClr val="accent6"/>
            </a:lnRef>
            <a:fillRef idx="1">
              <a:schemeClr val="lt1"/>
            </a:fillRef>
            <a:effectRef idx="0">
              <a:schemeClr val="accent6"/>
            </a:effectRef>
            <a:fontRef idx="minor">
              <a:schemeClr val="dk1"/>
            </a:fontRef>
          </p:style>
          <p:txBody>
            <a:bodyPr anchor="ctr"/>
            <a:lstStyle/>
            <a:p>
              <a:pPr algn="ctr"/>
              <a:endParaRPr lang="en-US">
                <a:solidFill>
                  <a:srgbClr val="000000"/>
                </a:solidFill>
                <a:ea typeface="ＭＳ Ｐゴシック" pitchFamily="34" charset="-128"/>
              </a:endParaRPr>
            </a:p>
          </p:txBody>
        </p:sp>
      </p:grpSp>
      <p:sp>
        <p:nvSpPr>
          <p:cNvPr id="29" name="Right Arrow 28"/>
          <p:cNvSpPr/>
          <p:nvPr/>
        </p:nvSpPr>
        <p:spPr>
          <a:xfrm>
            <a:off x="4114800" y="4571999"/>
            <a:ext cx="762000" cy="533400"/>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485C8D9C-DF6C-53E4-30F3-3E4890AAD60C}"/>
              </a:ext>
            </a:extLst>
          </p:cNvPr>
          <p:cNvSpPr>
            <a:spLocks noGrp="1"/>
          </p:cNvSpPr>
          <p:nvPr>
            <p:ph type="dt" sz="half" idx="10"/>
          </p:nvPr>
        </p:nvSpPr>
        <p:spPr/>
        <p:txBody>
          <a:bodyPr/>
          <a:lstStyle/>
          <a:p>
            <a:r>
              <a:rPr lang="en-US"/>
              <a:t>Clouds Computing</a:t>
            </a:r>
          </a:p>
        </p:txBody>
      </p:sp>
      <p:sp>
        <p:nvSpPr>
          <p:cNvPr id="9" name="Slide Number Placeholder 8">
            <a:extLst>
              <a:ext uri="{FF2B5EF4-FFF2-40B4-BE49-F238E27FC236}">
                <a16:creationId xmlns:a16="http://schemas.microsoft.com/office/drawing/2014/main" id="{483D2145-D91C-356C-3D4C-E1F8C43D9C6E}"/>
              </a:ext>
            </a:extLst>
          </p:cNvPr>
          <p:cNvSpPr>
            <a:spLocks noGrp="1"/>
          </p:cNvSpPr>
          <p:nvPr>
            <p:ph type="sldNum" sz="quarter" idx="12"/>
          </p:nvPr>
        </p:nvSpPr>
        <p:spPr/>
        <p:txBody>
          <a:bodyPr/>
          <a:lstStyle/>
          <a:p>
            <a:fld id="{B6F15528-21DE-4FAA-801E-634DDDAF4B2B}" type="slidenum">
              <a:rPr lang="en-US" smtClean="0"/>
              <a:pPr/>
              <a:t>28</a:t>
            </a:fld>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1"/>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Multi-tenant Design</a:t>
            </a:r>
          </a:p>
        </p:txBody>
      </p:sp>
      <p:sp>
        <p:nvSpPr>
          <p:cNvPr id="3" name="Content Placeholder 2"/>
          <p:cNvSpPr>
            <a:spLocks noGrp="1"/>
          </p:cNvSpPr>
          <p:nvPr>
            <p:ph idx="1"/>
          </p:nvPr>
        </p:nvSpPr>
        <p:spPr>
          <a:xfrm>
            <a:off x="457200" y="1286020"/>
            <a:ext cx="8229600" cy="5105400"/>
          </a:xfrm>
        </p:spPr>
        <p:txBody>
          <a:bodyPr>
            <a:noAutofit/>
          </a:bodyPr>
          <a:lstStyle/>
          <a:p>
            <a:r>
              <a:rPr lang="en-US" dirty="0"/>
              <a:t>What is multi-tenant design ?</a:t>
            </a:r>
          </a:p>
          <a:p>
            <a:pPr lvl="1"/>
            <a:r>
              <a:rPr lang="en-US" dirty="0"/>
              <a:t>Multi-tenant refers to a principle in software architecture where a single instance of the software runs on a server, serving multiple client organizations.</a:t>
            </a:r>
          </a:p>
          <a:p>
            <a:pPr lvl="1"/>
            <a:r>
              <a:rPr lang="en-US" dirty="0"/>
              <a:t>With a multi-tenant architecture, a software application is designed to virtually partition its data and configuration thus each client organization works with a customized virtual application instance.</a:t>
            </a:r>
            <a:br>
              <a:rPr lang="en-US" dirty="0"/>
            </a:br>
            <a:endParaRPr lang="en-US" dirty="0"/>
          </a:p>
          <a:p>
            <a:r>
              <a:rPr lang="en-US" dirty="0"/>
              <a:t>Client oriented requirements :</a:t>
            </a:r>
          </a:p>
          <a:p>
            <a:pPr lvl="1"/>
            <a:r>
              <a:rPr lang="en-US" dirty="0"/>
              <a:t>Customization</a:t>
            </a:r>
          </a:p>
          <a:p>
            <a:pPr lvl="2"/>
            <a:r>
              <a:rPr lang="en-US" dirty="0"/>
              <a:t>Multi-tenant applications are typically required to provide a high degree of customization to support each target organization's needs.</a:t>
            </a:r>
          </a:p>
          <a:p>
            <a:pPr lvl="1"/>
            <a:r>
              <a:rPr lang="en-US" dirty="0"/>
              <a:t>Quality of service</a:t>
            </a:r>
          </a:p>
          <a:p>
            <a:pPr lvl="2"/>
            <a:r>
              <a:rPr lang="en-US" dirty="0"/>
              <a:t>Multi-tenant applications are expected to provide adequate levels of security and robustness.</a:t>
            </a:r>
          </a:p>
        </p:txBody>
      </p:sp>
      <p:sp>
        <p:nvSpPr>
          <p:cNvPr id="4" name="Date Placeholder 3">
            <a:extLst>
              <a:ext uri="{FF2B5EF4-FFF2-40B4-BE49-F238E27FC236}">
                <a16:creationId xmlns:a16="http://schemas.microsoft.com/office/drawing/2014/main" id="{DF994427-89C0-77DF-2C5A-691C89483A37}"/>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C664D7E0-F154-47B7-373C-DEA109D2F3D3}"/>
              </a:ext>
            </a:extLst>
          </p:cNvPr>
          <p:cNvSpPr>
            <a:spLocks noGrp="1"/>
          </p:cNvSpPr>
          <p:nvPr>
            <p:ph type="sldNum" sz="quarter" idx="12"/>
          </p:nvPr>
        </p:nvSpPr>
        <p:spPr/>
        <p:txBody>
          <a:bodyPr/>
          <a:lstStyle/>
          <a:p>
            <a:fld id="{B6F15528-21DE-4FAA-801E-634DDDAF4B2B}" type="slidenum">
              <a:rPr lang="en-US" smtClean="0"/>
              <a:pPr/>
              <a:t>29</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Cloud Computing ?</a:t>
            </a:r>
          </a:p>
        </p:txBody>
      </p:sp>
      <p:sp>
        <p:nvSpPr>
          <p:cNvPr id="3" name="Text Placeholder 2"/>
          <p:cNvSpPr>
            <a:spLocks noGrp="1"/>
          </p:cNvSpPr>
          <p:nvPr>
            <p:ph type="body" idx="1"/>
          </p:nvPr>
        </p:nvSpPr>
        <p:spPr/>
        <p:txBody>
          <a:bodyPr/>
          <a:lstStyle/>
          <a:p>
            <a:r>
              <a:rPr lang="en-US" dirty="0">
                <a:solidFill>
                  <a:srgbClr val="C00000"/>
                </a:solidFill>
              </a:rPr>
              <a:t>What do they say ?</a:t>
            </a:r>
          </a:p>
        </p:txBody>
      </p:sp>
      <p:pic>
        <p:nvPicPr>
          <p:cNvPr id="4" name="Picture 2" descr="C:\Users\Andy\AppData\Local\Microsoft\Windows\Temporary Internet Files\Content.IE5\OQIHRKSF\MPj04385260000[1].jpg"/>
          <p:cNvPicPr>
            <a:picLocks noChangeAspect="1" noChangeArrowheads="1"/>
          </p:cNvPicPr>
          <p:nvPr/>
        </p:nvPicPr>
        <p:blipFill>
          <a:blip r:embed="rId2" cstate="print"/>
          <a:srcRect/>
          <a:stretch>
            <a:fillRect/>
          </a:stretch>
        </p:blipFill>
        <p:spPr bwMode="auto">
          <a:xfrm>
            <a:off x="4000870" y="762000"/>
            <a:ext cx="4838330" cy="3230162"/>
          </a:xfrm>
          <a:prstGeom prst="rect">
            <a:avLst/>
          </a:prstGeom>
          <a:noFill/>
        </p:spPr>
      </p:pic>
      <p:sp>
        <p:nvSpPr>
          <p:cNvPr id="5" name="Date Placeholder 4">
            <a:extLst>
              <a:ext uri="{FF2B5EF4-FFF2-40B4-BE49-F238E27FC236}">
                <a16:creationId xmlns:a16="http://schemas.microsoft.com/office/drawing/2014/main" id="{7301BDA4-B7CF-56CC-4CE3-C6F2C8D110D5}"/>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26063583-3A58-14DF-DBA9-CF8FE06036C1}"/>
              </a:ext>
            </a:extLst>
          </p:cNvPr>
          <p:cNvSpPr>
            <a:spLocks noGrp="1"/>
          </p:cNvSpPr>
          <p:nvPr>
            <p:ph type="sldNum" sz="quarter" idx="12"/>
          </p:nvPr>
        </p:nvSpPr>
        <p:spPr/>
        <p:txBody>
          <a:bodyPr/>
          <a:lstStyle/>
          <a:p>
            <a:fld id="{B6F15528-21DE-4FAA-801E-634DDDAF4B2B}" type="slidenum">
              <a:rPr lang="en-US" smtClean="0"/>
              <a:pPr/>
              <a:t>3</a:t>
            </a:fld>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Availability &amp; Reliability</a:t>
            </a:r>
          </a:p>
        </p:txBody>
      </p:sp>
      <p:sp>
        <p:nvSpPr>
          <p:cNvPr id="5" name="Rectangle 4"/>
          <p:cNvSpPr/>
          <p:nvPr/>
        </p:nvSpPr>
        <p:spPr>
          <a:xfrm>
            <a:off x="-9236" y="1430251"/>
            <a:ext cx="9144000" cy="3810000"/>
          </a:xfrm>
          <a:prstGeom prst="rect">
            <a:avLst/>
          </a:prstGeom>
          <a:gradFill flip="none" rotWithShape="1">
            <a:gsLst>
              <a:gs pos="0">
                <a:schemeClr val="tx2">
                  <a:lumMod val="75000"/>
                </a:schemeClr>
              </a:gs>
              <a:gs pos="70000">
                <a:schemeClr val="tx2">
                  <a:lumMod val="60000"/>
                  <a:lumOff val="4000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22" name="Picture 6" descr="http://geekswithblogs.net/images/geekswithblogs_net/starr/Green-Traffic-Light.jpg"/>
          <p:cNvPicPr>
            <a:picLocks noChangeAspect="1" noChangeArrowheads="1"/>
          </p:cNvPicPr>
          <p:nvPr/>
        </p:nvPicPr>
        <p:blipFill>
          <a:blip r:embed="rId3" cstate="print"/>
          <a:srcRect t="5333" b="6667"/>
          <a:stretch>
            <a:fillRect/>
          </a:stretch>
        </p:blipFill>
        <p:spPr bwMode="auto">
          <a:xfrm>
            <a:off x="533400" y="1534016"/>
            <a:ext cx="3352800" cy="442569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7" name="Rectangle 6"/>
          <p:cNvSpPr/>
          <p:nvPr/>
        </p:nvSpPr>
        <p:spPr>
          <a:xfrm>
            <a:off x="3124200" y="4306842"/>
            <a:ext cx="5694316" cy="175432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Data Never Loss</a:t>
            </a:r>
            <a:b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b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Machine Never Fail</a:t>
            </a:r>
          </a:p>
        </p:txBody>
      </p:sp>
      <p:sp>
        <p:nvSpPr>
          <p:cNvPr id="3" name="Date Placeholder 2">
            <a:extLst>
              <a:ext uri="{FF2B5EF4-FFF2-40B4-BE49-F238E27FC236}">
                <a16:creationId xmlns:a16="http://schemas.microsoft.com/office/drawing/2014/main" id="{959EC0D1-400C-5DDE-77BA-2A9501FDE1D4}"/>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CF192138-3C11-D5B4-48C2-132805B74A14}"/>
              </a:ext>
            </a:extLst>
          </p:cNvPr>
          <p:cNvSpPr>
            <a:spLocks noGrp="1"/>
          </p:cNvSpPr>
          <p:nvPr>
            <p:ph type="sldNum" sz="quarter" idx="12"/>
          </p:nvPr>
        </p:nvSpPr>
        <p:spPr/>
        <p:txBody>
          <a:bodyPr/>
          <a:lstStyle/>
          <a:p>
            <a:fld id="{B6F15528-21DE-4FAA-801E-634DDDAF4B2B}" type="slidenum">
              <a:rPr lang="en-US" smtClean="0"/>
              <a:pPr/>
              <a:t>30</a:t>
            </a:fld>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Availability &amp; Reliability</a:t>
            </a:r>
          </a:p>
        </p:txBody>
      </p:sp>
      <p:sp>
        <p:nvSpPr>
          <p:cNvPr id="3" name="Content Placeholder 2"/>
          <p:cNvSpPr>
            <a:spLocks noGrp="1"/>
          </p:cNvSpPr>
          <p:nvPr>
            <p:ph idx="1"/>
          </p:nvPr>
        </p:nvSpPr>
        <p:spPr>
          <a:xfrm>
            <a:off x="473364" y="1395615"/>
            <a:ext cx="8229600" cy="4953000"/>
          </a:xfrm>
        </p:spPr>
        <p:txBody>
          <a:bodyPr>
            <a:normAutofit/>
          </a:bodyPr>
          <a:lstStyle/>
          <a:p>
            <a:r>
              <a:rPr lang="en-US" dirty="0"/>
              <a:t>What is availability ?</a:t>
            </a:r>
          </a:p>
          <a:p>
            <a:pPr lvl="1"/>
            <a:r>
              <a:rPr lang="en-US" dirty="0"/>
              <a:t>The degree to which a system, subsystem, or equipment is in a specified operable and committable state at the start of a mission, when the mission is called for at an unknown time. </a:t>
            </a:r>
          </a:p>
          <a:p>
            <a:pPr lvl="1"/>
            <a:r>
              <a:rPr lang="en-US" dirty="0"/>
              <a:t>Cloud system usually require high availability</a:t>
            </a:r>
          </a:p>
          <a:p>
            <a:pPr lvl="2"/>
            <a:r>
              <a:rPr lang="en-US" dirty="0"/>
              <a:t>Ex. “Five Nines” system would statistically provide 99.999% availability</a:t>
            </a:r>
          </a:p>
          <a:p>
            <a:r>
              <a:rPr lang="en-US" dirty="0"/>
              <a:t>What is reliability ?</a:t>
            </a:r>
          </a:p>
          <a:p>
            <a:pPr lvl="1"/>
            <a:r>
              <a:rPr lang="en-US" dirty="0"/>
              <a:t>The ability of a system or component to perform its required functions under stated conditions for a specified period of time. </a:t>
            </a:r>
          </a:p>
          <a:p>
            <a:r>
              <a:rPr lang="en-US" dirty="0"/>
              <a:t>But how to achieve these properties ?</a:t>
            </a:r>
          </a:p>
          <a:p>
            <a:pPr lvl="1"/>
            <a:r>
              <a:rPr lang="en-US" dirty="0"/>
              <a:t>Fault tolerance system</a:t>
            </a:r>
          </a:p>
          <a:p>
            <a:pPr lvl="1"/>
            <a:r>
              <a:rPr lang="en-US" dirty="0"/>
              <a:t>Require system resilience</a:t>
            </a:r>
          </a:p>
          <a:p>
            <a:pPr lvl="1"/>
            <a:r>
              <a:rPr lang="en-US" dirty="0"/>
              <a:t>Reliable system security</a:t>
            </a:r>
          </a:p>
        </p:txBody>
      </p:sp>
      <p:sp>
        <p:nvSpPr>
          <p:cNvPr id="4" name="Date Placeholder 3">
            <a:extLst>
              <a:ext uri="{FF2B5EF4-FFF2-40B4-BE49-F238E27FC236}">
                <a16:creationId xmlns:a16="http://schemas.microsoft.com/office/drawing/2014/main" id="{CDFF2690-1E33-3F18-5F4E-BE294D2E8A23}"/>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1B78B403-F20A-3AE0-6CE3-D435520774FB}"/>
              </a:ext>
            </a:extLst>
          </p:cNvPr>
          <p:cNvSpPr>
            <a:spLocks noGrp="1"/>
          </p:cNvSpPr>
          <p:nvPr>
            <p:ph type="sldNum" sz="quarter" idx="12"/>
          </p:nvPr>
        </p:nvSpPr>
        <p:spPr/>
        <p:txBody>
          <a:bodyPr/>
          <a:lstStyle/>
          <a:p>
            <a:fld id="{B6F15528-21DE-4FAA-801E-634DDDAF4B2B}" type="slidenum">
              <a:rPr lang="en-US" smtClean="0"/>
              <a:pPr/>
              <a:t>31</a:t>
            </a:fld>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a:xfrm>
            <a:off x="1600200" y="274638"/>
            <a:ext cx="7086600" cy="868362"/>
          </a:xfrm>
        </p:spPr>
        <p:txBody>
          <a:bodyPr/>
          <a:lstStyle/>
          <a:p>
            <a:r>
              <a:rPr lang="en-US" dirty="0"/>
              <a:t>Fault Tolerance</a:t>
            </a:r>
          </a:p>
        </p:txBody>
      </p:sp>
      <p:sp>
        <p:nvSpPr>
          <p:cNvPr id="3" name="Content Placeholder 2"/>
          <p:cNvSpPr>
            <a:spLocks noGrp="1"/>
          </p:cNvSpPr>
          <p:nvPr>
            <p:ph idx="1"/>
          </p:nvPr>
        </p:nvSpPr>
        <p:spPr>
          <a:xfrm>
            <a:off x="457200" y="1351684"/>
            <a:ext cx="8229600" cy="4800600"/>
          </a:xfrm>
        </p:spPr>
        <p:txBody>
          <a:bodyPr/>
          <a:lstStyle/>
          <a:p>
            <a:r>
              <a:rPr lang="en-US" dirty="0"/>
              <a:t>What is fault tolerant system ?</a:t>
            </a:r>
          </a:p>
          <a:p>
            <a:pPr lvl="1"/>
            <a:r>
              <a:rPr lang="en-US" dirty="0"/>
              <a:t>Fault-tolerance is the property that enables a system to continue operating properly in the event of the failure of some of its components.</a:t>
            </a:r>
          </a:p>
          <a:p>
            <a:pPr lvl="1"/>
            <a:r>
              <a:rPr lang="en-US" dirty="0"/>
              <a:t>If its operating quality decreases at all, the decrease is proportional to the severity of the failure, as compared to a naively-designed system in which even a small failure can cause total breakdown.</a:t>
            </a:r>
            <a:br>
              <a:rPr lang="en-US" dirty="0"/>
            </a:br>
            <a:endParaRPr lang="en-US" dirty="0"/>
          </a:p>
          <a:p>
            <a:r>
              <a:rPr lang="en-US" dirty="0"/>
              <a:t>Four basic characteristics :</a:t>
            </a:r>
          </a:p>
          <a:p>
            <a:pPr lvl="1"/>
            <a:r>
              <a:rPr lang="en-US" dirty="0"/>
              <a:t>No single point of failure</a:t>
            </a:r>
          </a:p>
          <a:p>
            <a:pPr lvl="1"/>
            <a:r>
              <a:rPr lang="en-US" dirty="0"/>
              <a:t>Fault detection and isolation to the failing component</a:t>
            </a:r>
          </a:p>
          <a:p>
            <a:pPr lvl="1"/>
            <a:r>
              <a:rPr lang="en-US" dirty="0"/>
              <a:t>Fault containment to prevent propagation of the failure</a:t>
            </a:r>
          </a:p>
          <a:p>
            <a:pPr lvl="1"/>
            <a:r>
              <a:rPr lang="en-US" dirty="0"/>
              <a:t>Availability of reversion modes</a:t>
            </a:r>
          </a:p>
        </p:txBody>
      </p:sp>
      <p:sp>
        <p:nvSpPr>
          <p:cNvPr id="4" name="Date Placeholder 3">
            <a:extLst>
              <a:ext uri="{FF2B5EF4-FFF2-40B4-BE49-F238E27FC236}">
                <a16:creationId xmlns:a16="http://schemas.microsoft.com/office/drawing/2014/main" id="{20BE2749-2614-FDAD-D134-A94CB70A5301}"/>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9473FBD5-18F0-DA94-EEA8-E3E89ED51F1B}"/>
              </a:ext>
            </a:extLst>
          </p:cNvPr>
          <p:cNvSpPr>
            <a:spLocks noGrp="1"/>
          </p:cNvSpPr>
          <p:nvPr>
            <p:ph type="sldNum" sz="quarter" idx="12"/>
          </p:nvPr>
        </p:nvSpPr>
        <p:spPr/>
        <p:txBody>
          <a:bodyPr/>
          <a:lstStyle/>
          <a:p>
            <a:fld id="{B6F15528-21DE-4FAA-801E-634DDDAF4B2B}" type="slidenum">
              <a:rPr lang="en-US" smtClean="0"/>
              <a:pPr/>
              <a:t>32</a:t>
            </a:fld>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8" name="Picture 2" descr="http://gautamlulla.files.wordpress.com/2010/07/spf.jpg"/>
          <p:cNvPicPr>
            <a:picLocks noChangeAspect="1" noChangeArrowheads="1"/>
          </p:cNvPicPr>
          <p:nvPr/>
        </p:nvPicPr>
        <p:blipFill>
          <a:blip r:embed="rId2" cstate="print"/>
          <a:srcRect/>
          <a:stretch>
            <a:fillRect/>
          </a:stretch>
        </p:blipFill>
        <p:spPr bwMode="auto">
          <a:xfrm>
            <a:off x="6248400" y="1630218"/>
            <a:ext cx="2895600" cy="4355991"/>
          </a:xfrm>
          <a:prstGeom prst="rect">
            <a:avLst/>
          </a:prstGeom>
          <a:noFill/>
        </p:spPr>
      </p:pic>
      <p:pic>
        <p:nvPicPr>
          <p:cNvPr id="4100" name="Picture 4"/>
          <p:cNvPicPr>
            <a:picLocks noChangeAspect="1" noChangeArrowheads="1"/>
          </p:cNvPicPr>
          <p:nvPr/>
        </p:nvPicPr>
        <p:blipFill>
          <a:blip r:embed="rId3"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a:xfrm>
            <a:off x="1600200" y="274638"/>
            <a:ext cx="7086600" cy="868362"/>
          </a:xfrm>
        </p:spPr>
        <p:txBody>
          <a:bodyPr>
            <a:normAutofit/>
          </a:bodyPr>
          <a:lstStyle/>
          <a:p>
            <a:r>
              <a:rPr lang="en-US" dirty="0"/>
              <a:t>Fault Tolerance</a:t>
            </a:r>
          </a:p>
        </p:txBody>
      </p:sp>
      <p:sp>
        <p:nvSpPr>
          <p:cNvPr id="3" name="Content Placeholder 2"/>
          <p:cNvSpPr>
            <a:spLocks noGrp="1"/>
          </p:cNvSpPr>
          <p:nvPr>
            <p:ph idx="1"/>
          </p:nvPr>
        </p:nvSpPr>
        <p:spPr>
          <a:xfrm>
            <a:off x="457200" y="1600200"/>
            <a:ext cx="6400800" cy="4525963"/>
          </a:xfrm>
        </p:spPr>
        <p:txBody>
          <a:bodyPr/>
          <a:lstStyle/>
          <a:p>
            <a:r>
              <a:rPr lang="en-US" dirty="0"/>
              <a:t>Single Point Of Failure (SPOF)</a:t>
            </a:r>
          </a:p>
          <a:p>
            <a:pPr lvl="1"/>
            <a:r>
              <a:rPr lang="en-US" dirty="0"/>
              <a:t>A part of a system which, if it fails, will stop the entire system from working.</a:t>
            </a:r>
          </a:p>
          <a:p>
            <a:pPr lvl="1"/>
            <a:r>
              <a:rPr lang="en-US" dirty="0"/>
              <a:t>The assessment of a potentially single location of failure identifies the critical components of a complex system that would provoke a total systems failure in case of malfunction.</a:t>
            </a:r>
            <a:br>
              <a:rPr lang="en-US" dirty="0"/>
            </a:br>
            <a:endParaRPr lang="en-US" dirty="0"/>
          </a:p>
          <a:p>
            <a:r>
              <a:rPr lang="en-US" dirty="0"/>
              <a:t>Preventing single point of failure</a:t>
            </a:r>
          </a:p>
          <a:p>
            <a:pPr lvl="1"/>
            <a:r>
              <a:rPr lang="en-US" dirty="0"/>
              <a:t>If a system experiences a failure, it must continue to operate without interruption during the repair process.</a:t>
            </a:r>
          </a:p>
        </p:txBody>
      </p:sp>
      <p:sp>
        <p:nvSpPr>
          <p:cNvPr id="4" name="Date Placeholder 3">
            <a:extLst>
              <a:ext uri="{FF2B5EF4-FFF2-40B4-BE49-F238E27FC236}">
                <a16:creationId xmlns:a16="http://schemas.microsoft.com/office/drawing/2014/main" id="{ADB29AE3-8AC6-A048-6750-38D1EE302A82}"/>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0598FD35-BDAA-FA38-56C0-DA7292511B6E}"/>
              </a:ext>
            </a:extLst>
          </p:cNvPr>
          <p:cNvSpPr>
            <a:spLocks noGrp="1"/>
          </p:cNvSpPr>
          <p:nvPr>
            <p:ph type="sldNum" sz="quarter" idx="12"/>
          </p:nvPr>
        </p:nvSpPr>
        <p:spPr/>
        <p:txBody>
          <a:bodyPr/>
          <a:lstStyle/>
          <a:p>
            <a:fld id="{B6F15528-21DE-4FAA-801E-634DDDAF4B2B}" type="slidenum">
              <a:rPr lang="en-US" smtClean="0"/>
              <a:pPr/>
              <a:t>33</a:t>
            </a:fld>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a:xfrm>
            <a:off x="1600200" y="274638"/>
            <a:ext cx="7086600" cy="868362"/>
          </a:xfrm>
        </p:spPr>
        <p:txBody>
          <a:bodyPr/>
          <a:lstStyle/>
          <a:p>
            <a:r>
              <a:rPr lang="en-US" dirty="0"/>
              <a:t>Fault Tolerance</a:t>
            </a:r>
          </a:p>
        </p:txBody>
      </p:sp>
      <p:sp>
        <p:nvSpPr>
          <p:cNvPr id="3" name="Content Placeholder 2"/>
          <p:cNvSpPr>
            <a:spLocks noGrp="1"/>
          </p:cNvSpPr>
          <p:nvPr>
            <p:ph idx="1"/>
          </p:nvPr>
        </p:nvSpPr>
        <p:spPr/>
        <p:txBody>
          <a:bodyPr/>
          <a:lstStyle/>
          <a:p>
            <a:r>
              <a:rPr lang="en-US" dirty="0"/>
              <a:t>Fault Detection and Isolation (FDI)</a:t>
            </a:r>
          </a:p>
          <a:p>
            <a:pPr lvl="1"/>
            <a:r>
              <a:rPr lang="en-US" dirty="0"/>
              <a:t>A subfield of control engineering which concerns itself with monitoring a system, identifying when a fault has occurred and pinpoint the type of fault and its location.</a:t>
            </a:r>
            <a:br>
              <a:rPr lang="en-US" dirty="0"/>
            </a:br>
            <a:endParaRPr lang="en-US" dirty="0"/>
          </a:p>
          <a:p>
            <a:r>
              <a:rPr lang="en-US" dirty="0"/>
              <a:t>Isolate failing component</a:t>
            </a:r>
          </a:p>
          <a:p>
            <a:pPr lvl="1"/>
            <a:r>
              <a:rPr lang="en-US" dirty="0"/>
              <a:t>When a failure occurs, the system</a:t>
            </a:r>
            <a:br>
              <a:rPr lang="en-US" dirty="0"/>
            </a:br>
            <a:r>
              <a:rPr lang="en-US" dirty="0"/>
              <a:t>must be able to isolate the failure</a:t>
            </a:r>
            <a:br>
              <a:rPr lang="en-US" dirty="0"/>
            </a:br>
            <a:r>
              <a:rPr lang="en-US" dirty="0"/>
              <a:t>to the offending component. </a:t>
            </a:r>
          </a:p>
        </p:txBody>
      </p:sp>
      <p:pic>
        <p:nvPicPr>
          <p:cNvPr id="93186" name="Picture 2" descr="http://www.adelicatebalance.com.au/gallery/images/people/doctor.jpg"/>
          <p:cNvPicPr>
            <a:picLocks noChangeAspect="1" noChangeArrowheads="1"/>
          </p:cNvPicPr>
          <p:nvPr/>
        </p:nvPicPr>
        <p:blipFill>
          <a:blip r:embed="rId3" cstate="print"/>
          <a:srcRect/>
          <a:stretch>
            <a:fillRect/>
          </a:stretch>
        </p:blipFill>
        <p:spPr bwMode="auto">
          <a:xfrm>
            <a:off x="5148118" y="3124200"/>
            <a:ext cx="3771900" cy="28289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Date Placeholder 3">
            <a:extLst>
              <a:ext uri="{FF2B5EF4-FFF2-40B4-BE49-F238E27FC236}">
                <a16:creationId xmlns:a16="http://schemas.microsoft.com/office/drawing/2014/main" id="{6AAB0AF8-BB18-607F-F403-AD87F32A38B3}"/>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D5FA988A-216B-C0B4-1F8E-B7B3B439E486}"/>
              </a:ext>
            </a:extLst>
          </p:cNvPr>
          <p:cNvSpPr>
            <a:spLocks noGrp="1"/>
          </p:cNvSpPr>
          <p:nvPr>
            <p:ph type="sldNum" sz="quarter" idx="12"/>
          </p:nvPr>
        </p:nvSpPr>
        <p:spPr/>
        <p:txBody>
          <a:bodyPr/>
          <a:lstStyle/>
          <a:p>
            <a:fld id="{B6F15528-21DE-4FAA-801E-634DDDAF4B2B}" type="slidenum">
              <a:rPr lang="en-US" smtClean="0"/>
              <a:pPr/>
              <a:t>34</a:t>
            </a:fld>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a:xfrm>
            <a:off x="1600200" y="274638"/>
            <a:ext cx="7086600" cy="868362"/>
          </a:xfrm>
        </p:spPr>
        <p:txBody>
          <a:bodyPr/>
          <a:lstStyle/>
          <a:p>
            <a:r>
              <a:rPr lang="en-US" dirty="0"/>
              <a:t>Fault Tolerance</a:t>
            </a:r>
          </a:p>
        </p:txBody>
      </p:sp>
      <p:sp>
        <p:nvSpPr>
          <p:cNvPr id="3" name="Content Placeholder 2"/>
          <p:cNvSpPr>
            <a:spLocks noGrp="1"/>
          </p:cNvSpPr>
          <p:nvPr>
            <p:ph idx="1"/>
          </p:nvPr>
        </p:nvSpPr>
        <p:spPr/>
        <p:txBody>
          <a:bodyPr/>
          <a:lstStyle/>
          <a:p>
            <a:r>
              <a:rPr lang="en-US" dirty="0"/>
              <a:t>Fault Containment</a:t>
            </a:r>
          </a:p>
          <a:p>
            <a:pPr lvl="1"/>
            <a:r>
              <a:rPr lang="en-US" dirty="0"/>
              <a:t>Some failure mechanisms can cause a system to fail by propagating the failure to the rest of the system.</a:t>
            </a:r>
          </a:p>
          <a:p>
            <a:pPr lvl="1"/>
            <a:r>
              <a:rPr lang="en-US" dirty="0"/>
              <a:t>Mechanisms that isolate a rogue transmitter or failing component to protect the system are required.</a:t>
            </a:r>
            <a:br>
              <a:rPr lang="en-US" dirty="0"/>
            </a:br>
            <a:endParaRPr lang="en-US" dirty="0"/>
          </a:p>
          <a:p>
            <a:r>
              <a:rPr lang="en-US" dirty="0"/>
              <a:t>Available of reversion modes</a:t>
            </a:r>
          </a:p>
          <a:p>
            <a:pPr lvl="1"/>
            <a:r>
              <a:rPr lang="en-US" dirty="0"/>
              <a:t>System should be able to maintain some check points which can be used in managing the state changes.</a:t>
            </a:r>
          </a:p>
        </p:txBody>
      </p:sp>
      <p:sp>
        <p:nvSpPr>
          <p:cNvPr id="4" name="Date Placeholder 3">
            <a:extLst>
              <a:ext uri="{FF2B5EF4-FFF2-40B4-BE49-F238E27FC236}">
                <a16:creationId xmlns:a16="http://schemas.microsoft.com/office/drawing/2014/main" id="{13B72B75-381B-8C7D-432E-1B82EED36B2A}"/>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6096656B-BC57-CD34-8E9D-2758AA0A8BBC}"/>
              </a:ext>
            </a:extLst>
          </p:cNvPr>
          <p:cNvSpPr>
            <a:spLocks noGrp="1"/>
          </p:cNvSpPr>
          <p:nvPr>
            <p:ph type="sldNum" sz="quarter" idx="12"/>
          </p:nvPr>
        </p:nvSpPr>
        <p:spPr/>
        <p:txBody>
          <a:bodyPr/>
          <a:lstStyle/>
          <a:p>
            <a:fld id="{B6F15528-21DE-4FAA-801E-634DDDAF4B2B}" type="slidenum">
              <a:rPr lang="en-US" smtClean="0"/>
              <a:pPr/>
              <a:t>35</a:t>
            </a:fld>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a:xfrm>
            <a:off x="1600200" y="274638"/>
            <a:ext cx="7086600" cy="868362"/>
          </a:xfrm>
        </p:spPr>
        <p:txBody>
          <a:bodyPr/>
          <a:lstStyle/>
          <a:p>
            <a:r>
              <a:rPr lang="en-US" dirty="0"/>
              <a:t>System Resilience</a:t>
            </a:r>
          </a:p>
        </p:txBody>
      </p:sp>
      <p:sp>
        <p:nvSpPr>
          <p:cNvPr id="3" name="Content Placeholder 2"/>
          <p:cNvSpPr>
            <a:spLocks noGrp="1"/>
          </p:cNvSpPr>
          <p:nvPr>
            <p:ph idx="1"/>
          </p:nvPr>
        </p:nvSpPr>
        <p:spPr/>
        <p:txBody>
          <a:bodyPr/>
          <a:lstStyle/>
          <a:p>
            <a:r>
              <a:rPr lang="en-US" dirty="0"/>
              <a:t>What is resilience ?</a:t>
            </a:r>
          </a:p>
          <a:p>
            <a:pPr lvl="1"/>
            <a:r>
              <a:rPr lang="en-US" dirty="0"/>
              <a:t>Resilience is the ability to provide and maintain an acceptable level of service in the face of faults and challenges to normal operation.</a:t>
            </a:r>
          </a:p>
          <a:p>
            <a:pPr lvl="1"/>
            <a:r>
              <a:rPr lang="en-US" dirty="0"/>
              <a:t>Resiliency pertains to the system's ability to return to its original state after encountering trouble. In other words, if a risk event knocks a system offline, a highly resilient system will return back to work and function as planned as soon as possible. </a:t>
            </a:r>
            <a:br>
              <a:rPr lang="en-US" dirty="0"/>
            </a:br>
            <a:endParaRPr lang="en-US" dirty="0"/>
          </a:p>
          <a:p>
            <a:r>
              <a:rPr lang="en-US" dirty="0"/>
              <a:t>Some risk events</a:t>
            </a:r>
          </a:p>
          <a:p>
            <a:pPr lvl="1"/>
            <a:r>
              <a:rPr lang="en-US" dirty="0"/>
              <a:t>If power is lost at a plant for two days, can our system recover ?</a:t>
            </a:r>
          </a:p>
          <a:p>
            <a:pPr lvl="1"/>
            <a:r>
              <a:rPr lang="en-US" dirty="0"/>
              <a:t>If a key service is lost because a database corruption, can the business recover ?</a:t>
            </a:r>
          </a:p>
        </p:txBody>
      </p:sp>
      <p:sp>
        <p:nvSpPr>
          <p:cNvPr id="4" name="Date Placeholder 3">
            <a:extLst>
              <a:ext uri="{FF2B5EF4-FFF2-40B4-BE49-F238E27FC236}">
                <a16:creationId xmlns:a16="http://schemas.microsoft.com/office/drawing/2014/main" id="{7B86A535-2BFC-8FD9-0D92-9402BD61E452}"/>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1144F3E8-DD15-5E4A-82A9-032F70F3BD23}"/>
              </a:ext>
            </a:extLst>
          </p:cNvPr>
          <p:cNvSpPr>
            <a:spLocks noGrp="1"/>
          </p:cNvSpPr>
          <p:nvPr>
            <p:ph type="sldNum" sz="quarter" idx="12"/>
          </p:nvPr>
        </p:nvSpPr>
        <p:spPr/>
        <p:txBody>
          <a:bodyPr/>
          <a:lstStyle/>
          <a:p>
            <a:fld id="{B6F15528-21DE-4FAA-801E-634DDDAF4B2B}" type="slidenum">
              <a:rPr lang="en-US" smtClean="0"/>
              <a:pPr/>
              <a:t>36</a:t>
            </a:fld>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a:xfrm>
            <a:off x="1600200" y="274638"/>
            <a:ext cx="7086600" cy="868362"/>
          </a:xfrm>
        </p:spPr>
        <p:txBody>
          <a:bodyPr/>
          <a:lstStyle/>
          <a:p>
            <a:r>
              <a:rPr lang="en-US" dirty="0"/>
              <a:t>System Resilience</a:t>
            </a:r>
          </a:p>
        </p:txBody>
      </p:sp>
      <p:sp>
        <p:nvSpPr>
          <p:cNvPr id="3" name="Content Placeholder 2"/>
          <p:cNvSpPr>
            <a:spLocks noGrp="1"/>
          </p:cNvSpPr>
          <p:nvPr>
            <p:ph idx="1"/>
          </p:nvPr>
        </p:nvSpPr>
        <p:spPr>
          <a:xfrm>
            <a:off x="457200" y="1524000"/>
            <a:ext cx="8305800" cy="5029200"/>
          </a:xfrm>
        </p:spPr>
        <p:txBody>
          <a:bodyPr>
            <a:normAutofit/>
          </a:bodyPr>
          <a:lstStyle/>
          <a:p>
            <a:r>
              <a:rPr lang="en-US" dirty="0"/>
              <a:t>Disaster Recovery</a:t>
            </a:r>
          </a:p>
          <a:p>
            <a:pPr lvl="1"/>
            <a:r>
              <a:rPr lang="en-US" dirty="0"/>
              <a:t>Disaster recovery is the process, policies and procedures related to preparing for recovery or continuation of technology infrastructure critical to an organization after a natural or human-induced disaster.</a:t>
            </a:r>
            <a:br>
              <a:rPr lang="en-US" dirty="0"/>
            </a:br>
            <a:endParaRPr lang="en-US" dirty="0"/>
          </a:p>
          <a:p>
            <a:r>
              <a:rPr lang="en-US" dirty="0"/>
              <a:t>Some common strategies :</a:t>
            </a:r>
          </a:p>
          <a:p>
            <a:pPr lvl="1"/>
            <a:r>
              <a:rPr lang="en-US" dirty="0"/>
              <a:t>Backup</a:t>
            </a:r>
          </a:p>
          <a:p>
            <a:pPr lvl="2"/>
            <a:r>
              <a:rPr lang="en-US" dirty="0"/>
              <a:t>Make data off-site at regular interval</a:t>
            </a:r>
          </a:p>
          <a:p>
            <a:pPr lvl="2"/>
            <a:r>
              <a:rPr lang="en-US" dirty="0"/>
              <a:t>Replicate data to an off-site location</a:t>
            </a:r>
          </a:p>
          <a:p>
            <a:pPr lvl="2"/>
            <a:r>
              <a:rPr lang="en-US" dirty="0"/>
              <a:t>Replicate whole system</a:t>
            </a:r>
          </a:p>
          <a:p>
            <a:pPr lvl="1"/>
            <a:r>
              <a:rPr lang="en-US" dirty="0"/>
              <a:t>Preparing</a:t>
            </a:r>
          </a:p>
          <a:p>
            <a:pPr lvl="2"/>
            <a:r>
              <a:rPr lang="en-US" dirty="0"/>
              <a:t>Local mirror systems</a:t>
            </a:r>
          </a:p>
          <a:p>
            <a:pPr lvl="2"/>
            <a:r>
              <a:rPr lang="en-US" dirty="0"/>
              <a:t>Surge protector</a:t>
            </a:r>
          </a:p>
          <a:p>
            <a:pPr lvl="2"/>
            <a:r>
              <a:rPr lang="en-US" dirty="0"/>
              <a:t>Uninterruptible Power Supply (UPS)</a:t>
            </a:r>
          </a:p>
        </p:txBody>
      </p:sp>
      <p:pic>
        <p:nvPicPr>
          <p:cNvPr id="94212" name="Picture 4" descr="http://www.newsbiscuit.com/wp-content/uploads/2009/12/374-bandage-man.jpg"/>
          <p:cNvPicPr>
            <a:picLocks noChangeAspect="1" noChangeArrowheads="1"/>
          </p:cNvPicPr>
          <p:nvPr/>
        </p:nvPicPr>
        <p:blipFill>
          <a:blip r:embed="rId3" cstate="print"/>
          <a:srcRect/>
          <a:stretch>
            <a:fillRect/>
          </a:stretch>
        </p:blipFill>
        <p:spPr bwMode="auto">
          <a:xfrm>
            <a:off x="5334000" y="3276600"/>
            <a:ext cx="3571875" cy="25336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Date Placeholder 3">
            <a:extLst>
              <a:ext uri="{FF2B5EF4-FFF2-40B4-BE49-F238E27FC236}">
                <a16:creationId xmlns:a16="http://schemas.microsoft.com/office/drawing/2014/main" id="{97497570-1E3C-19FA-BA12-A7F713902720}"/>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08A85443-C8B3-2D74-6A3D-2ECB9F3DA479}"/>
              </a:ext>
            </a:extLst>
          </p:cNvPr>
          <p:cNvSpPr>
            <a:spLocks noGrp="1"/>
          </p:cNvSpPr>
          <p:nvPr>
            <p:ph type="sldNum" sz="quarter" idx="12"/>
          </p:nvPr>
        </p:nvSpPr>
        <p:spPr/>
        <p:txBody>
          <a:bodyPr/>
          <a:lstStyle/>
          <a:p>
            <a:fld id="{B6F15528-21DE-4FAA-801E-634DDDAF4B2B}" type="slidenum">
              <a:rPr lang="en-US" smtClean="0"/>
              <a:pPr/>
              <a:t>37</a:t>
            </a:fld>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a:xfrm>
            <a:off x="1600200" y="274638"/>
            <a:ext cx="7086600" cy="868362"/>
          </a:xfrm>
        </p:spPr>
        <p:txBody>
          <a:bodyPr/>
          <a:lstStyle/>
          <a:p>
            <a:r>
              <a:rPr lang="en-US" dirty="0"/>
              <a:t>System Security</a:t>
            </a:r>
          </a:p>
        </p:txBody>
      </p:sp>
      <p:sp>
        <p:nvSpPr>
          <p:cNvPr id="3" name="Content Placeholder 2"/>
          <p:cNvSpPr>
            <a:spLocks noGrp="1"/>
          </p:cNvSpPr>
          <p:nvPr>
            <p:ph idx="1"/>
          </p:nvPr>
        </p:nvSpPr>
        <p:spPr>
          <a:xfrm>
            <a:off x="477982" y="1432560"/>
            <a:ext cx="8229600" cy="4525963"/>
          </a:xfrm>
        </p:spPr>
        <p:txBody>
          <a:bodyPr/>
          <a:lstStyle/>
          <a:p>
            <a:r>
              <a:rPr lang="en-US" dirty="0"/>
              <a:t>Security issue in Cloud Computing :</a:t>
            </a:r>
          </a:p>
          <a:p>
            <a:pPr lvl="1"/>
            <a:r>
              <a:rPr lang="en-US" dirty="0"/>
              <a:t>Cloud security is an evolving sub-domain of computer security, network security, and, more broadly, information security.</a:t>
            </a:r>
          </a:p>
          <a:p>
            <a:pPr lvl="1"/>
            <a:r>
              <a:rPr lang="en-US" dirty="0"/>
              <a:t>It refers to a broad set of policies, technologies, and controls deployed to protect data, applications, and the associated infrastructure of cloud computing.</a:t>
            </a:r>
          </a:p>
        </p:txBody>
      </p:sp>
      <p:pic>
        <p:nvPicPr>
          <p:cNvPr id="5" name="Picture 4" descr="cloud_security_password_610.jpg"/>
          <p:cNvPicPr>
            <a:picLocks noChangeAspect="1"/>
          </p:cNvPicPr>
          <p:nvPr/>
        </p:nvPicPr>
        <p:blipFill>
          <a:blip r:embed="rId3" cstate="print"/>
          <a:srcRect t="14446"/>
          <a:stretch>
            <a:fillRect/>
          </a:stretch>
        </p:blipFill>
        <p:spPr>
          <a:xfrm>
            <a:off x="2514600" y="3693232"/>
            <a:ext cx="4437221" cy="25328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Date Placeholder 3">
            <a:extLst>
              <a:ext uri="{FF2B5EF4-FFF2-40B4-BE49-F238E27FC236}">
                <a16:creationId xmlns:a16="http://schemas.microsoft.com/office/drawing/2014/main" id="{B5CAEDE7-E2B4-FE17-5C35-E613B664F507}"/>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3BE1679B-C756-4988-EA76-844AD9AD238F}"/>
              </a:ext>
            </a:extLst>
          </p:cNvPr>
          <p:cNvSpPr>
            <a:spLocks noGrp="1"/>
          </p:cNvSpPr>
          <p:nvPr>
            <p:ph type="sldNum" sz="quarter" idx="12"/>
          </p:nvPr>
        </p:nvSpPr>
        <p:spPr/>
        <p:txBody>
          <a:bodyPr/>
          <a:lstStyle/>
          <a:p>
            <a:fld id="{B6F15528-21DE-4FAA-801E-634DDDAF4B2B}" type="slidenum">
              <a:rPr lang="en-US" smtClean="0"/>
              <a:pPr/>
              <a:t>38</a:t>
            </a:fld>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2" name="Title 1"/>
          <p:cNvSpPr>
            <a:spLocks noGrp="1"/>
          </p:cNvSpPr>
          <p:nvPr>
            <p:ph type="title"/>
          </p:nvPr>
        </p:nvSpPr>
        <p:spPr>
          <a:xfrm>
            <a:off x="1600200" y="274638"/>
            <a:ext cx="7086600" cy="868362"/>
          </a:xfrm>
        </p:spPr>
        <p:txBody>
          <a:bodyPr/>
          <a:lstStyle/>
          <a:p>
            <a:r>
              <a:rPr lang="en-US" dirty="0"/>
              <a:t>System Security</a:t>
            </a:r>
          </a:p>
        </p:txBody>
      </p:sp>
      <p:sp>
        <p:nvSpPr>
          <p:cNvPr id="3" name="Content Placeholder 2"/>
          <p:cNvSpPr>
            <a:spLocks noGrp="1"/>
          </p:cNvSpPr>
          <p:nvPr>
            <p:ph idx="1"/>
          </p:nvPr>
        </p:nvSpPr>
        <p:spPr>
          <a:xfrm>
            <a:off x="457200" y="1524000"/>
            <a:ext cx="7239000" cy="4876800"/>
          </a:xfrm>
        </p:spPr>
        <p:txBody>
          <a:bodyPr>
            <a:noAutofit/>
          </a:bodyPr>
          <a:lstStyle/>
          <a:p>
            <a:r>
              <a:rPr lang="en-US" dirty="0"/>
              <a:t>Important security and privacy issues :</a:t>
            </a:r>
          </a:p>
          <a:p>
            <a:pPr lvl="1"/>
            <a:r>
              <a:rPr lang="en-US" dirty="0"/>
              <a:t>Data Protection</a:t>
            </a:r>
          </a:p>
          <a:p>
            <a:pPr lvl="2"/>
            <a:r>
              <a:rPr lang="en-US" dirty="0"/>
              <a:t>To be considered protected, data from one customer must be properly segregated from that of another.</a:t>
            </a:r>
          </a:p>
          <a:p>
            <a:pPr lvl="1"/>
            <a:r>
              <a:rPr lang="en-US" dirty="0"/>
              <a:t>Identity Management</a:t>
            </a:r>
          </a:p>
          <a:p>
            <a:pPr lvl="2"/>
            <a:r>
              <a:rPr lang="en-US" dirty="0"/>
              <a:t>Every enterprise will have its own identity management system to control access to information and computing resources.</a:t>
            </a:r>
          </a:p>
          <a:p>
            <a:pPr lvl="1"/>
            <a:r>
              <a:rPr lang="en-US" dirty="0"/>
              <a:t>Application Security</a:t>
            </a:r>
          </a:p>
          <a:p>
            <a:pPr lvl="2"/>
            <a:r>
              <a:rPr lang="en-US" dirty="0"/>
              <a:t>Cloud providers should ensure that applications available as a service via the cloud are secure.</a:t>
            </a:r>
          </a:p>
          <a:p>
            <a:pPr lvl="1"/>
            <a:r>
              <a:rPr lang="en-US" dirty="0"/>
              <a:t>Privacy</a:t>
            </a:r>
          </a:p>
          <a:p>
            <a:pPr lvl="2"/>
            <a:r>
              <a:rPr lang="en-US" dirty="0"/>
              <a:t>Providers ensure that all critical data are masked and that only authorized users have access to data in its entirety.</a:t>
            </a:r>
          </a:p>
        </p:txBody>
      </p:sp>
      <p:sp>
        <p:nvSpPr>
          <p:cNvPr id="4" name="Date Placeholder 3">
            <a:extLst>
              <a:ext uri="{FF2B5EF4-FFF2-40B4-BE49-F238E27FC236}">
                <a16:creationId xmlns:a16="http://schemas.microsoft.com/office/drawing/2014/main" id="{D4900B9C-42CA-C374-4A97-C042C518069B}"/>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CCEF1549-B169-3706-9CDB-B165B819C344}"/>
              </a:ext>
            </a:extLst>
          </p:cNvPr>
          <p:cNvSpPr>
            <a:spLocks noGrp="1"/>
          </p:cNvSpPr>
          <p:nvPr>
            <p:ph type="sldNum" sz="quarter" idx="12"/>
          </p:nvPr>
        </p:nvSpPr>
        <p:spPr/>
        <p:txBody>
          <a:bodyPr/>
          <a:lstStyle/>
          <a:p>
            <a:fld id="{B6F15528-21DE-4FAA-801E-634DDDAF4B2B}" type="slidenum">
              <a:rPr lang="en-US" smtClean="0"/>
              <a:pPr/>
              <a:t>39</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Disclaimers</a:t>
            </a:r>
          </a:p>
        </p:txBody>
      </p:sp>
      <p:sp>
        <p:nvSpPr>
          <p:cNvPr id="3" name="Content Placeholder 2"/>
          <p:cNvSpPr>
            <a:spLocks noGrp="1"/>
          </p:cNvSpPr>
          <p:nvPr>
            <p:ph idx="1"/>
          </p:nvPr>
        </p:nvSpPr>
        <p:spPr>
          <a:xfrm>
            <a:off x="457200" y="1066800"/>
            <a:ext cx="8229600" cy="4525963"/>
          </a:xfrm>
        </p:spPr>
        <p:txBody>
          <a:bodyPr/>
          <a:lstStyle/>
          <a:p>
            <a:r>
              <a:rPr lang="en-US" dirty="0"/>
              <a:t>Talk from Oracle CEO </a:t>
            </a:r>
            <a:r>
              <a:rPr lang="en-US" b="1" i="1" dirty="0"/>
              <a:t>Larry Ellison</a:t>
            </a:r>
          </a:p>
          <a:p>
            <a:pPr lvl="1"/>
            <a:r>
              <a:rPr lang="en-US" dirty="0"/>
              <a:t>We’ve redefined </a:t>
            </a:r>
            <a:r>
              <a:rPr lang="en-US" dirty="0">
                <a:solidFill>
                  <a:schemeClr val="accent2"/>
                </a:solidFill>
              </a:rPr>
              <a:t>Cloud Computing</a:t>
            </a:r>
            <a:r>
              <a:rPr lang="en-US" dirty="0"/>
              <a:t> to include everything that we already do. I don’t understand what we would do differently other than change the wording of some of our ads.</a:t>
            </a:r>
          </a:p>
          <a:p>
            <a:r>
              <a:rPr lang="en-US" dirty="0"/>
              <a:t>Talk from </a:t>
            </a:r>
            <a:r>
              <a:rPr lang="en-US" b="1" i="1" dirty="0"/>
              <a:t>Rich Stallman</a:t>
            </a:r>
          </a:p>
          <a:p>
            <a:pPr lvl="1"/>
            <a:r>
              <a:rPr lang="en-US" dirty="0"/>
              <a:t>It's stupidity. It's worse than stupidity: it's a </a:t>
            </a:r>
            <a:r>
              <a:rPr lang="en-US" dirty="0">
                <a:solidFill>
                  <a:schemeClr val="accent2"/>
                </a:solidFill>
              </a:rPr>
              <a:t>marketing hype </a:t>
            </a:r>
            <a:r>
              <a:rPr lang="en-US" dirty="0"/>
              <a:t>campaign. Somebody is saying this is inevitable – and whenever you hear somebody saying that, it's very likely to be a set of businesses campaigning to make it true.</a:t>
            </a:r>
          </a:p>
        </p:txBody>
      </p:sp>
      <p:pic>
        <p:nvPicPr>
          <p:cNvPr id="1032" name="Picture 8" descr="http://si.wsj.net/public/resources/images/OB-DN021_0420el_G_20090420094228.jpg"/>
          <p:cNvPicPr>
            <a:picLocks noChangeAspect="1" noChangeArrowheads="1"/>
          </p:cNvPicPr>
          <p:nvPr/>
        </p:nvPicPr>
        <p:blipFill>
          <a:blip r:embed="rId2" cstate="print"/>
          <a:srcRect/>
          <a:stretch>
            <a:fillRect/>
          </a:stretch>
        </p:blipFill>
        <p:spPr bwMode="auto">
          <a:xfrm>
            <a:off x="5029200" y="4325367"/>
            <a:ext cx="3581400" cy="2389759"/>
          </a:xfrm>
          <a:prstGeom prst="roundRect">
            <a:avLst>
              <a:gd name="adj" fmla="val 4253"/>
            </a:avLst>
          </a:prstGeom>
          <a:noFill/>
          <a:effectLst>
            <a:outerShdw blurRad="63500" sx="102000" sy="102000" algn="ctr" rotWithShape="0">
              <a:prstClr val="black">
                <a:alpha val="40000"/>
              </a:prstClr>
            </a:outerShdw>
          </a:effectLst>
        </p:spPr>
      </p:pic>
      <p:pic>
        <p:nvPicPr>
          <p:cNvPr id="1036" name="Picture 12" descr="http://www.zdnet.com.au/story_media/339304541/stallman_1.jpg"/>
          <p:cNvPicPr>
            <a:picLocks noChangeAspect="1" noChangeArrowheads="1"/>
          </p:cNvPicPr>
          <p:nvPr/>
        </p:nvPicPr>
        <p:blipFill>
          <a:blip r:embed="rId3" cstate="print"/>
          <a:srcRect l="1744" t="7529" r="4244"/>
          <a:stretch>
            <a:fillRect/>
          </a:stretch>
        </p:blipFill>
        <p:spPr bwMode="auto">
          <a:xfrm>
            <a:off x="990600" y="4326064"/>
            <a:ext cx="3657600" cy="2389061"/>
          </a:xfrm>
          <a:prstGeom prst="roundRect">
            <a:avLst>
              <a:gd name="adj" fmla="val 3872"/>
            </a:avLst>
          </a:prstGeom>
          <a:noFill/>
          <a:effectLst>
            <a:outerShdw blurRad="63500" sx="102000" sy="102000" algn="ctr" rotWithShape="0">
              <a:prstClr val="black">
                <a:alpha val="40000"/>
              </a:prstClr>
            </a:outerShdw>
          </a:effectLst>
        </p:spPr>
      </p:pic>
      <p:sp>
        <p:nvSpPr>
          <p:cNvPr id="4" name="Date Placeholder 3">
            <a:extLst>
              <a:ext uri="{FF2B5EF4-FFF2-40B4-BE49-F238E27FC236}">
                <a16:creationId xmlns:a16="http://schemas.microsoft.com/office/drawing/2014/main" id="{27307632-71D3-EFA2-6867-3CE03F0A44E2}"/>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B244768C-CF85-4AF6-4DA3-5E540EF6C876}"/>
              </a:ext>
            </a:extLst>
          </p:cNvPr>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Manageability &amp; Interoperability</a:t>
            </a:r>
          </a:p>
        </p:txBody>
      </p:sp>
      <p:pic>
        <p:nvPicPr>
          <p:cNvPr id="3074"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5" name="Rectangle 4"/>
          <p:cNvSpPr/>
          <p:nvPr/>
        </p:nvSpPr>
        <p:spPr>
          <a:xfrm>
            <a:off x="0" y="2743200"/>
            <a:ext cx="9144000" cy="3810000"/>
          </a:xfrm>
          <a:prstGeom prst="rect">
            <a:avLst/>
          </a:prstGeom>
          <a:gradFill flip="none" rotWithShape="1">
            <a:gsLst>
              <a:gs pos="0">
                <a:schemeClr val="tx2">
                  <a:lumMod val="75000"/>
                </a:schemeClr>
              </a:gs>
              <a:gs pos="70000">
                <a:schemeClr val="tx2">
                  <a:lumMod val="60000"/>
                  <a:lumOff val="4000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4" descr="C:\Users\Andy\AppData\Local\Microsoft\Windows\Temporary Internet Files\Content.IE5\VM829XVI\MPj03414180000[1].jpg"/>
          <p:cNvPicPr>
            <a:picLocks noChangeAspect="1" noChangeArrowheads="1"/>
          </p:cNvPicPr>
          <p:nvPr/>
        </p:nvPicPr>
        <p:blipFill>
          <a:blip r:embed="rId3" cstate="print"/>
          <a:srcRect t="3239"/>
          <a:stretch>
            <a:fillRect/>
          </a:stretch>
        </p:blipFill>
        <p:spPr bwMode="auto">
          <a:xfrm>
            <a:off x="609600" y="1432560"/>
            <a:ext cx="3355848" cy="4552059"/>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7" name="Rectangle 6"/>
          <p:cNvSpPr/>
          <p:nvPr/>
        </p:nvSpPr>
        <p:spPr>
          <a:xfrm>
            <a:off x="2959540" y="5094585"/>
            <a:ext cx="6154442"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I Want Full Control !!</a:t>
            </a:r>
          </a:p>
        </p:txBody>
      </p:sp>
      <p:sp>
        <p:nvSpPr>
          <p:cNvPr id="3" name="Date Placeholder 2">
            <a:extLst>
              <a:ext uri="{FF2B5EF4-FFF2-40B4-BE49-F238E27FC236}">
                <a16:creationId xmlns:a16="http://schemas.microsoft.com/office/drawing/2014/main" id="{B3BF9982-57F5-2AD6-B785-1EA5D0162DF3}"/>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EC304660-B4F5-0655-DEC6-DF67DA33AEAA}"/>
              </a:ext>
            </a:extLst>
          </p:cNvPr>
          <p:cNvSpPr>
            <a:spLocks noGrp="1"/>
          </p:cNvSpPr>
          <p:nvPr>
            <p:ph type="sldNum" sz="quarter" idx="12"/>
          </p:nvPr>
        </p:nvSpPr>
        <p:spPr/>
        <p:txBody>
          <a:bodyPr/>
          <a:lstStyle/>
          <a:p>
            <a:fld id="{B6F15528-21DE-4FAA-801E-634DDDAF4B2B}" type="slidenum">
              <a:rPr lang="en-US" smtClean="0"/>
              <a:pPr/>
              <a:t>40</a:t>
            </a:fld>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Manageability &amp; Interoperability</a:t>
            </a:r>
          </a:p>
        </p:txBody>
      </p:sp>
      <p:sp>
        <p:nvSpPr>
          <p:cNvPr id="3" name="Content Placeholder 2"/>
          <p:cNvSpPr>
            <a:spLocks noGrp="1"/>
          </p:cNvSpPr>
          <p:nvPr>
            <p:ph idx="1"/>
          </p:nvPr>
        </p:nvSpPr>
        <p:spPr>
          <a:xfrm>
            <a:off x="609600" y="1338695"/>
            <a:ext cx="8229600" cy="5029200"/>
          </a:xfrm>
        </p:spPr>
        <p:txBody>
          <a:bodyPr>
            <a:noAutofit/>
          </a:bodyPr>
          <a:lstStyle/>
          <a:p>
            <a:r>
              <a:rPr lang="en-US" dirty="0"/>
              <a:t>What is manageability ?</a:t>
            </a:r>
          </a:p>
          <a:p>
            <a:pPr lvl="1"/>
            <a:r>
              <a:rPr lang="en-US" dirty="0"/>
              <a:t>Enterprise-wide administration of  cloud computing systems. Systems manageability is strongly influenced by network management initiatives in telecommunications.</a:t>
            </a:r>
          </a:p>
          <a:p>
            <a:r>
              <a:rPr lang="en-US" dirty="0"/>
              <a:t>What is interoperability ?</a:t>
            </a:r>
          </a:p>
          <a:p>
            <a:pPr lvl="1"/>
            <a:r>
              <a:rPr lang="en-US" dirty="0"/>
              <a:t>Interoperability is a property of a product or system, whose interfaces are completely understood, to work with other products or systems, present or future, without any restricted access or implementation. </a:t>
            </a:r>
          </a:p>
          <a:p>
            <a:r>
              <a:rPr lang="en-US" dirty="0"/>
              <a:t>But how to achieve these properties ?</a:t>
            </a:r>
          </a:p>
          <a:p>
            <a:pPr lvl="1"/>
            <a:r>
              <a:rPr lang="en-US" dirty="0"/>
              <a:t>System control automation</a:t>
            </a:r>
          </a:p>
          <a:p>
            <a:pPr lvl="1"/>
            <a:r>
              <a:rPr lang="en-US" dirty="0"/>
              <a:t>System state monitoring</a:t>
            </a:r>
          </a:p>
        </p:txBody>
      </p:sp>
      <p:pic>
        <p:nvPicPr>
          <p:cNvPr id="3074"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4" name="Date Placeholder 3">
            <a:extLst>
              <a:ext uri="{FF2B5EF4-FFF2-40B4-BE49-F238E27FC236}">
                <a16:creationId xmlns:a16="http://schemas.microsoft.com/office/drawing/2014/main" id="{B0433ECD-E4F8-A678-3AA1-3FE9FB0E8AE9}"/>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F28271E5-B85A-8458-334A-177220AD46CB}"/>
              </a:ext>
            </a:extLst>
          </p:cNvPr>
          <p:cNvSpPr>
            <a:spLocks noGrp="1"/>
          </p:cNvSpPr>
          <p:nvPr>
            <p:ph type="sldNum" sz="quarter" idx="12"/>
          </p:nvPr>
        </p:nvSpPr>
        <p:spPr/>
        <p:txBody>
          <a:bodyPr/>
          <a:lstStyle/>
          <a:p>
            <a:fld id="{B6F15528-21DE-4FAA-801E-634DDDAF4B2B}" type="slidenum">
              <a:rPr lang="en-US" smtClean="0"/>
              <a:pPr/>
              <a:t>41</a:t>
            </a:fld>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Control Automation</a:t>
            </a:r>
          </a:p>
        </p:txBody>
      </p:sp>
      <p:sp>
        <p:nvSpPr>
          <p:cNvPr id="3" name="Content Placeholder 2"/>
          <p:cNvSpPr>
            <a:spLocks noGrp="1"/>
          </p:cNvSpPr>
          <p:nvPr>
            <p:ph idx="1"/>
          </p:nvPr>
        </p:nvSpPr>
        <p:spPr>
          <a:xfrm>
            <a:off x="457200" y="1447800"/>
            <a:ext cx="8077200" cy="5181600"/>
          </a:xfrm>
        </p:spPr>
        <p:txBody>
          <a:bodyPr>
            <a:noAutofit/>
          </a:bodyPr>
          <a:lstStyle/>
          <a:p>
            <a:r>
              <a:rPr lang="en-US" dirty="0"/>
              <a:t>What is Autonomic Computing ?</a:t>
            </a:r>
          </a:p>
          <a:p>
            <a:pPr lvl="1"/>
            <a:r>
              <a:rPr lang="en-US" dirty="0"/>
              <a:t>Its ultimate aim is to develop computer systems capable of self-management, to overcome the rapidly growing complexity of computing systems management, and to reduce the barrier that complexity poses to further growth.</a:t>
            </a:r>
            <a:br>
              <a:rPr lang="en-US" dirty="0"/>
            </a:br>
            <a:endParaRPr lang="en-US" dirty="0"/>
          </a:p>
          <a:p>
            <a:r>
              <a:rPr lang="en-US" dirty="0"/>
              <a:t>Architectural framework :</a:t>
            </a:r>
          </a:p>
          <a:p>
            <a:pPr lvl="1"/>
            <a:r>
              <a:rPr lang="en-US" dirty="0"/>
              <a:t>Composed by Autonomic Components (AC) which will interact with each other.</a:t>
            </a:r>
          </a:p>
          <a:p>
            <a:pPr lvl="1"/>
            <a:r>
              <a:rPr lang="en-US" dirty="0"/>
              <a:t>An AC can be modeled in terms of two main control loops (local and global) with sensors (for self-monitoring), effectors (for self-adjustment), knowledge and planer/adapter for exploiting policies based on self- and environment awareness.</a:t>
            </a:r>
          </a:p>
        </p:txBody>
      </p:sp>
      <p:pic>
        <p:nvPicPr>
          <p:cNvPr id="3074"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4" name="Date Placeholder 3">
            <a:extLst>
              <a:ext uri="{FF2B5EF4-FFF2-40B4-BE49-F238E27FC236}">
                <a16:creationId xmlns:a16="http://schemas.microsoft.com/office/drawing/2014/main" id="{1B11A009-30FB-228F-0078-4B164B5233E9}"/>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81DD266-4893-23D0-F689-19ED1F78225C}"/>
              </a:ext>
            </a:extLst>
          </p:cNvPr>
          <p:cNvSpPr>
            <a:spLocks noGrp="1"/>
          </p:cNvSpPr>
          <p:nvPr>
            <p:ph type="sldNum" sz="quarter" idx="12"/>
          </p:nvPr>
        </p:nvSpPr>
        <p:spPr/>
        <p:txBody>
          <a:bodyPr/>
          <a:lstStyle/>
          <a:p>
            <a:fld id="{B6F15528-21DE-4FAA-801E-634DDDAF4B2B}" type="slidenum">
              <a:rPr lang="en-US" smtClean="0"/>
              <a:pPr/>
              <a:t>42</a:t>
            </a:fld>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Control Automation</a:t>
            </a:r>
          </a:p>
        </p:txBody>
      </p:sp>
      <p:sp>
        <p:nvSpPr>
          <p:cNvPr id="3" name="Content Placeholder 2"/>
          <p:cNvSpPr>
            <a:spLocks noGrp="1"/>
          </p:cNvSpPr>
          <p:nvPr>
            <p:ph idx="1"/>
          </p:nvPr>
        </p:nvSpPr>
        <p:spPr>
          <a:xfrm>
            <a:off x="457200" y="1600200"/>
            <a:ext cx="8229600" cy="4525963"/>
          </a:xfrm>
        </p:spPr>
        <p:txBody>
          <a:bodyPr>
            <a:normAutofit/>
          </a:bodyPr>
          <a:lstStyle/>
          <a:p>
            <a:r>
              <a:rPr lang="en-US" dirty="0"/>
              <a:t>Four functional areas :</a:t>
            </a:r>
          </a:p>
          <a:p>
            <a:pPr lvl="1"/>
            <a:r>
              <a:rPr lang="en-US" dirty="0"/>
              <a:t>Self-Configuration</a:t>
            </a:r>
          </a:p>
          <a:p>
            <a:pPr lvl="2"/>
            <a:r>
              <a:rPr lang="en-US" dirty="0"/>
              <a:t>Automatic configuration of components.</a:t>
            </a:r>
          </a:p>
          <a:p>
            <a:pPr lvl="1"/>
            <a:r>
              <a:rPr lang="en-US" dirty="0"/>
              <a:t>Self-Healing</a:t>
            </a:r>
          </a:p>
          <a:p>
            <a:pPr lvl="2"/>
            <a:r>
              <a:rPr lang="en-US" dirty="0"/>
              <a:t>Automatic discovery, and correction of faults.</a:t>
            </a:r>
          </a:p>
          <a:p>
            <a:pPr lvl="1"/>
            <a:r>
              <a:rPr lang="en-US" dirty="0"/>
              <a:t>Self-Optimization</a:t>
            </a:r>
          </a:p>
          <a:p>
            <a:pPr lvl="2"/>
            <a:r>
              <a:rPr lang="en-US" dirty="0"/>
              <a:t>Automatic monitoring and control of resources to ensure the optimal functioning with respect to the defined requirements.</a:t>
            </a:r>
          </a:p>
          <a:p>
            <a:pPr lvl="1"/>
            <a:r>
              <a:rPr lang="en-US" dirty="0"/>
              <a:t>Self-Protection</a:t>
            </a:r>
          </a:p>
          <a:p>
            <a:pPr lvl="2"/>
            <a:r>
              <a:rPr lang="en-US" dirty="0"/>
              <a:t>Proactive identification and protection from arbitrary attacks.</a:t>
            </a:r>
          </a:p>
        </p:txBody>
      </p:sp>
      <p:pic>
        <p:nvPicPr>
          <p:cNvPr id="3074"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4" name="Date Placeholder 3">
            <a:extLst>
              <a:ext uri="{FF2B5EF4-FFF2-40B4-BE49-F238E27FC236}">
                <a16:creationId xmlns:a16="http://schemas.microsoft.com/office/drawing/2014/main" id="{310EEAE7-D6C9-2D42-826F-0942CC8710CC}"/>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A0BFB37B-D87B-C928-39EB-4DFB94E5764C}"/>
              </a:ext>
            </a:extLst>
          </p:cNvPr>
          <p:cNvSpPr>
            <a:spLocks noGrp="1"/>
          </p:cNvSpPr>
          <p:nvPr>
            <p:ph type="sldNum" sz="quarter" idx="12"/>
          </p:nvPr>
        </p:nvSpPr>
        <p:spPr/>
        <p:txBody>
          <a:bodyPr/>
          <a:lstStyle/>
          <a:p>
            <a:fld id="{B6F15528-21DE-4FAA-801E-634DDDAF4B2B}" type="slidenum">
              <a:rPr lang="en-US" smtClean="0"/>
              <a:pPr/>
              <a:t>43</a:t>
            </a:fld>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274638"/>
            <a:ext cx="7162800" cy="868362"/>
          </a:xfrm>
        </p:spPr>
        <p:txBody>
          <a:bodyPr>
            <a:normAutofit/>
          </a:bodyPr>
          <a:lstStyle/>
          <a:p>
            <a:r>
              <a:rPr lang="en-US" sz="4000" dirty="0"/>
              <a:t>System Monitoring</a:t>
            </a:r>
          </a:p>
        </p:txBody>
      </p:sp>
      <p:sp>
        <p:nvSpPr>
          <p:cNvPr id="3" name="Content Placeholder 2"/>
          <p:cNvSpPr>
            <a:spLocks noGrp="1"/>
          </p:cNvSpPr>
          <p:nvPr>
            <p:ph idx="1"/>
          </p:nvPr>
        </p:nvSpPr>
        <p:spPr>
          <a:xfrm>
            <a:off x="457200" y="1272367"/>
            <a:ext cx="8229600" cy="5029200"/>
          </a:xfrm>
        </p:spPr>
        <p:txBody>
          <a:bodyPr>
            <a:normAutofit/>
          </a:bodyPr>
          <a:lstStyle/>
          <a:p>
            <a:r>
              <a:rPr lang="en-US" dirty="0"/>
              <a:t>What is system monitor ?</a:t>
            </a:r>
          </a:p>
          <a:p>
            <a:pPr lvl="1"/>
            <a:r>
              <a:rPr lang="en-US" dirty="0"/>
              <a:t>A System Monitor in systems engineering is a process within a distributed system for collecting and storing state data.</a:t>
            </a:r>
            <a:br>
              <a:rPr lang="en-US" dirty="0"/>
            </a:br>
            <a:endParaRPr lang="en-US" dirty="0"/>
          </a:p>
          <a:p>
            <a:r>
              <a:rPr lang="en-US" dirty="0"/>
              <a:t>What should be monitored in the Cloud ?</a:t>
            </a:r>
          </a:p>
          <a:p>
            <a:pPr lvl="1"/>
            <a:r>
              <a:rPr lang="en-US" dirty="0"/>
              <a:t>Physical and virtual hardware state</a:t>
            </a:r>
          </a:p>
          <a:p>
            <a:pPr lvl="1"/>
            <a:r>
              <a:rPr lang="en-US" dirty="0"/>
              <a:t>Resource performance metrics</a:t>
            </a:r>
          </a:p>
          <a:p>
            <a:pPr lvl="1"/>
            <a:r>
              <a:rPr lang="en-US" dirty="0"/>
              <a:t>Network access patterns</a:t>
            </a:r>
          </a:p>
          <a:p>
            <a:pPr lvl="1"/>
            <a:r>
              <a:rPr lang="en-US" dirty="0"/>
              <a:t>System logs</a:t>
            </a:r>
          </a:p>
          <a:p>
            <a:pPr lvl="1"/>
            <a:r>
              <a:rPr lang="en-US" dirty="0"/>
              <a:t>… etc</a:t>
            </a:r>
            <a:br>
              <a:rPr lang="en-US" dirty="0"/>
            </a:br>
            <a:endParaRPr lang="en-US" dirty="0"/>
          </a:p>
          <a:p>
            <a:r>
              <a:rPr lang="en-US" dirty="0"/>
              <a:t>Anything more ?</a:t>
            </a:r>
          </a:p>
          <a:p>
            <a:pPr lvl="1"/>
            <a:r>
              <a:rPr lang="en-US" dirty="0"/>
              <a:t>Billing system</a:t>
            </a:r>
          </a:p>
        </p:txBody>
      </p:sp>
      <p:pic>
        <p:nvPicPr>
          <p:cNvPr id="3074"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pic>
        <p:nvPicPr>
          <p:cNvPr id="98306" name="Picture 2" descr="http://farm1.static.flickr.com/1/3035796_37df2c6d12.jpg"/>
          <p:cNvPicPr>
            <a:picLocks noChangeAspect="1" noChangeArrowheads="1"/>
          </p:cNvPicPr>
          <p:nvPr/>
        </p:nvPicPr>
        <p:blipFill>
          <a:blip r:embed="rId3" cstate="print"/>
          <a:srcRect/>
          <a:stretch>
            <a:fillRect/>
          </a:stretch>
        </p:blipFill>
        <p:spPr bwMode="auto">
          <a:xfrm>
            <a:off x="5257800" y="3558020"/>
            <a:ext cx="3657600" cy="2743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Date Placeholder 3">
            <a:extLst>
              <a:ext uri="{FF2B5EF4-FFF2-40B4-BE49-F238E27FC236}">
                <a16:creationId xmlns:a16="http://schemas.microsoft.com/office/drawing/2014/main" id="{00C6613E-5D3C-A5E9-FE7C-8B876D84A0C9}"/>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BD14C5A8-E025-C54D-E3C3-47DD97DC3CDD}"/>
              </a:ext>
            </a:extLst>
          </p:cNvPr>
          <p:cNvSpPr>
            <a:spLocks noGrp="1"/>
          </p:cNvSpPr>
          <p:nvPr>
            <p:ph type="sldNum" sz="quarter" idx="12"/>
          </p:nvPr>
        </p:nvSpPr>
        <p:spPr/>
        <p:txBody>
          <a:bodyPr/>
          <a:lstStyle/>
          <a:p>
            <a:fld id="{B6F15528-21DE-4FAA-801E-634DDDAF4B2B}" type="slidenum">
              <a:rPr lang="en-US" smtClean="0"/>
              <a:pPr/>
              <a:t>44</a:t>
            </a:fld>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274638"/>
            <a:ext cx="7162800" cy="868362"/>
          </a:xfrm>
        </p:spPr>
        <p:txBody>
          <a:bodyPr>
            <a:normAutofit/>
          </a:bodyPr>
          <a:lstStyle/>
          <a:p>
            <a:r>
              <a:rPr lang="en-US" sz="4000" dirty="0"/>
              <a:t>Billing System</a:t>
            </a:r>
          </a:p>
        </p:txBody>
      </p:sp>
      <p:sp>
        <p:nvSpPr>
          <p:cNvPr id="3" name="Content Placeholder 2"/>
          <p:cNvSpPr>
            <a:spLocks noGrp="1"/>
          </p:cNvSpPr>
          <p:nvPr>
            <p:ph idx="1"/>
          </p:nvPr>
        </p:nvSpPr>
        <p:spPr>
          <a:xfrm>
            <a:off x="457200" y="1349375"/>
            <a:ext cx="8229600" cy="4800600"/>
          </a:xfrm>
        </p:spPr>
        <p:txBody>
          <a:bodyPr>
            <a:noAutofit/>
          </a:bodyPr>
          <a:lstStyle/>
          <a:p>
            <a:r>
              <a:rPr lang="en-US" dirty="0"/>
              <a:t>Billing System in Cloud</a:t>
            </a:r>
          </a:p>
          <a:p>
            <a:pPr lvl="1"/>
            <a:r>
              <a:rPr lang="en-US" dirty="0"/>
              <a:t>Users pay as many as they used.</a:t>
            </a:r>
          </a:p>
          <a:p>
            <a:pPr lvl="1"/>
            <a:r>
              <a:rPr lang="en-US" dirty="0"/>
              <a:t>Cloud provider must first determine the list of service usage price.</a:t>
            </a:r>
          </a:p>
          <a:p>
            <a:pPr lvl="1"/>
            <a:r>
              <a:rPr lang="en-US" dirty="0"/>
              <a:t>Cloud provider have to record the resource or service usage of each user, and then charge users by these records.</a:t>
            </a:r>
          </a:p>
          <a:p>
            <a:r>
              <a:rPr lang="en-US" dirty="0"/>
              <a:t>How can cloud provider know users’ usage ?</a:t>
            </a:r>
          </a:p>
          <a:p>
            <a:pPr lvl="1"/>
            <a:r>
              <a:rPr lang="en-US" dirty="0"/>
              <a:t>Get those information by means of monitoring system.</a:t>
            </a:r>
          </a:p>
          <a:p>
            <a:pPr lvl="1"/>
            <a:r>
              <a:rPr lang="en-US" dirty="0"/>
              <a:t>Automatically calculate the total</a:t>
            </a:r>
            <a:br>
              <a:rPr lang="en-US" dirty="0"/>
            </a:br>
            <a:r>
              <a:rPr lang="en-US" dirty="0"/>
              <a:t>amount of money which user</a:t>
            </a:r>
            <a:br>
              <a:rPr lang="en-US" dirty="0"/>
            </a:br>
            <a:r>
              <a:rPr lang="en-US" dirty="0"/>
              <a:t>should pay. And automatically</a:t>
            </a:r>
            <a:br>
              <a:rPr lang="en-US" dirty="0"/>
            </a:br>
            <a:r>
              <a:rPr lang="en-US" dirty="0"/>
              <a:t>request money from use’s banking</a:t>
            </a:r>
            <a:br>
              <a:rPr lang="en-US" dirty="0"/>
            </a:br>
            <a:r>
              <a:rPr lang="en-US" dirty="0"/>
              <a:t>account.</a:t>
            </a:r>
          </a:p>
        </p:txBody>
      </p:sp>
      <p:pic>
        <p:nvPicPr>
          <p:cNvPr id="3074"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pic>
        <p:nvPicPr>
          <p:cNvPr id="101378" name="Picture 2" descr="http://www.pmtechweb.com/images/billing.png"/>
          <p:cNvPicPr>
            <a:picLocks noChangeAspect="1" noChangeArrowheads="1"/>
          </p:cNvPicPr>
          <p:nvPr/>
        </p:nvPicPr>
        <p:blipFill>
          <a:blip r:embed="rId3" cstate="print"/>
          <a:srcRect b="11765"/>
          <a:stretch>
            <a:fillRect/>
          </a:stretch>
        </p:blipFill>
        <p:spPr bwMode="auto">
          <a:xfrm>
            <a:off x="5410200" y="4036732"/>
            <a:ext cx="3505200" cy="23196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Date Placeholder 3">
            <a:extLst>
              <a:ext uri="{FF2B5EF4-FFF2-40B4-BE49-F238E27FC236}">
                <a16:creationId xmlns:a16="http://schemas.microsoft.com/office/drawing/2014/main" id="{471E4405-C339-3EDE-61EC-A17740BC90B8}"/>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0CA1F3CC-99D3-7A25-E4E1-98FBBE10850C}"/>
              </a:ext>
            </a:extLst>
          </p:cNvPr>
          <p:cNvSpPr>
            <a:spLocks noGrp="1"/>
          </p:cNvSpPr>
          <p:nvPr>
            <p:ph type="sldNum" sz="quarter" idx="12"/>
          </p:nvPr>
        </p:nvSpPr>
        <p:spPr/>
        <p:txBody>
          <a:bodyPr/>
          <a:lstStyle/>
          <a:p>
            <a:fld id="{B6F15528-21DE-4FAA-801E-634DDDAF4B2B}" type="slidenum">
              <a:rPr lang="en-US" smtClean="0"/>
              <a:pPr/>
              <a:t>45</a:t>
            </a:fld>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&amp; Optimization</a:t>
            </a:r>
          </a:p>
        </p:txBody>
      </p:sp>
      <p:pic>
        <p:nvPicPr>
          <p:cNvPr id="5122"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5" name="Rectangle 4"/>
          <p:cNvSpPr/>
          <p:nvPr/>
        </p:nvSpPr>
        <p:spPr>
          <a:xfrm>
            <a:off x="0" y="2743200"/>
            <a:ext cx="9144000" cy="3810000"/>
          </a:xfrm>
          <a:prstGeom prst="rect">
            <a:avLst/>
          </a:prstGeom>
          <a:gradFill flip="none" rotWithShape="1">
            <a:gsLst>
              <a:gs pos="0">
                <a:schemeClr val="tx2">
                  <a:lumMod val="75000"/>
                </a:schemeClr>
              </a:gs>
              <a:gs pos="70000">
                <a:schemeClr val="tx2">
                  <a:lumMod val="60000"/>
                  <a:lumOff val="4000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http://capernaumfoundation.org/images/Upward_Arrow.jpg"/>
          <p:cNvPicPr>
            <a:picLocks noChangeAspect="1" noChangeArrowheads="1"/>
          </p:cNvPicPr>
          <p:nvPr/>
        </p:nvPicPr>
        <p:blipFill>
          <a:blip r:embed="rId3" cstate="print"/>
          <a:srcRect/>
          <a:stretch>
            <a:fillRect/>
          </a:stretch>
        </p:blipFill>
        <p:spPr bwMode="auto">
          <a:xfrm>
            <a:off x="457200" y="1533525"/>
            <a:ext cx="5054600" cy="379095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7" name="Rectangle 6"/>
          <p:cNvSpPr/>
          <p:nvPr/>
        </p:nvSpPr>
        <p:spPr>
          <a:xfrm>
            <a:off x="3657600" y="3946704"/>
            <a:ext cx="5343962" cy="175432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High Performance</a:t>
            </a:r>
            <a:b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b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Improvement</a:t>
            </a:r>
          </a:p>
        </p:txBody>
      </p:sp>
      <p:sp>
        <p:nvSpPr>
          <p:cNvPr id="3" name="Date Placeholder 2">
            <a:extLst>
              <a:ext uri="{FF2B5EF4-FFF2-40B4-BE49-F238E27FC236}">
                <a16:creationId xmlns:a16="http://schemas.microsoft.com/office/drawing/2014/main" id="{6ACFD015-D2AF-315B-8024-0BF525179242}"/>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CF34A5DC-4C70-CA3F-3A2D-24EEA29BEF16}"/>
              </a:ext>
            </a:extLst>
          </p:cNvPr>
          <p:cNvSpPr>
            <a:spLocks noGrp="1"/>
          </p:cNvSpPr>
          <p:nvPr>
            <p:ph type="sldNum" sz="quarter" idx="12"/>
          </p:nvPr>
        </p:nvSpPr>
        <p:spPr/>
        <p:txBody>
          <a:bodyPr/>
          <a:lstStyle/>
          <a:p>
            <a:fld id="{B6F15528-21DE-4FAA-801E-634DDDAF4B2B}" type="slidenum">
              <a:rPr lang="en-US" smtClean="0"/>
              <a:pPr/>
              <a:t>46</a:t>
            </a:fld>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&amp; Optimization</a:t>
            </a:r>
          </a:p>
        </p:txBody>
      </p:sp>
      <p:sp>
        <p:nvSpPr>
          <p:cNvPr id="3" name="Content Placeholder 2"/>
          <p:cNvSpPr>
            <a:spLocks noGrp="1"/>
          </p:cNvSpPr>
          <p:nvPr>
            <p:ph idx="1"/>
          </p:nvPr>
        </p:nvSpPr>
        <p:spPr>
          <a:xfrm>
            <a:off x="457200" y="1295256"/>
            <a:ext cx="8229600" cy="4525963"/>
          </a:xfrm>
        </p:spPr>
        <p:txBody>
          <a:bodyPr/>
          <a:lstStyle/>
          <a:p>
            <a:r>
              <a:rPr lang="en-US" dirty="0"/>
              <a:t>Performance guarantees ??</a:t>
            </a:r>
          </a:p>
          <a:p>
            <a:pPr lvl="1"/>
            <a:r>
              <a:rPr lang="en-US" dirty="0"/>
              <a:t>As the great computing power in cloud, application performance should be guaranteed.</a:t>
            </a:r>
          </a:p>
          <a:p>
            <a:pPr lvl="1"/>
            <a:r>
              <a:rPr lang="en-US" dirty="0"/>
              <a:t>Cloud providers make use of powerful infrastructure or other underlining resources to build up a highly performed and highly optimized environment, and then deliver the complete services to cloud users.</a:t>
            </a:r>
            <a:br>
              <a:rPr lang="en-US" dirty="0"/>
            </a:br>
            <a:endParaRPr lang="en-US" dirty="0"/>
          </a:p>
          <a:p>
            <a:r>
              <a:rPr lang="en-US" dirty="0"/>
              <a:t>But how to achieve this property ?</a:t>
            </a:r>
          </a:p>
          <a:p>
            <a:pPr lvl="1"/>
            <a:r>
              <a:rPr lang="en-US" dirty="0"/>
              <a:t>Parallel computing</a:t>
            </a:r>
          </a:p>
          <a:p>
            <a:pPr lvl="1"/>
            <a:r>
              <a:rPr lang="en-US" dirty="0"/>
              <a:t>Load balancing</a:t>
            </a:r>
          </a:p>
          <a:p>
            <a:pPr lvl="1"/>
            <a:r>
              <a:rPr lang="en-US" dirty="0"/>
              <a:t>Job scheduling</a:t>
            </a:r>
          </a:p>
        </p:txBody>
      </p:sp>
      <p:pic>
        <p:nvPicPr>
          <p:cNvPr id="5122"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4" name="Date Placeholder 3">
            <a:extLst>
              <a:ext uri="{FF2B5EF4-FFF2-40B4-BE49-F238E27FC236}">
                <a16:creationId xmlns:a16="http://schemas.microsoft.com/office/drawing/2014/main" id="{CFD37185-0C36-3C18-456E-64ED57B01AED}"/>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126BEBBE-9C26-7FCB-8163-623078D766EF}"/>
              </a:ext>
            </a:extLst>
          </p:cNvPr>
          <p:cNvSpPr>
            <a:spLocks noGrp="1"/>
          </p:cNvSpPr>
          <p:nvPr>
            <p:ph type="sldNum" sz="quarter" idx="12"/>
          </p:nvPr>
        </p:nvSpPr>
        <p:spPr/>
        <p:txBody>
          <a:bodyPr/>
          <a:lstStyle/>
          <a:p>
            <a:fld id="{B6F15528-21DE-4FAA-801E-634DDDAF4B2B}" type="slidenum">
              <a:rPr lang="en-US" smtClean="0"/>
              <a:pPr/>
              <a:t>47</a:t>
            </a:fld>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Parallel Processing</a:t>
            </a:r>
          </a:p>
        </p:txBody>
      </p:sp>
      <p:sp>
        <p:nvSpPr>
          <p:cNvPr id="3" name="Content Placeholder 2"/>
          <p:cNvSpPr>
            <a:spLocks noGrp="1"/>
          </p:cNvSpPr>
          <p:nvPr>
            <p:ph idx="1"/>
          </p:nvPr>
        </p:nvSpPr>
        <p:spPr>
          <a:xfrm>
            <a:off x="457200" y="1600200"/>
            <a:ext cx="8229600" cy="4114800"/>
          </a:xfrm>
        </p:spPr>
        <p:txBody>
          <a:bodyPr>
            <a:noAutofit/>
          </a:bodyPr>
          <a:lstStyle/>
          <a:p>
            <a:r>
              <a:rPr lang="en-US" dirty="0"/>
              <a:t>Parallel Processing</a:t>
            </a:r>
          </a:p>
          <a:p>
            <a:pPr lvl="1"/>
            <a:r>
              <a:rPr lang="en-US" dirty="0"/>
              <a:t>Parallel processing is a form of computation in which many calculations are carried out simultaneously, operating on the principle that large problems can often be divided into smaller ones, which are then solved concurrently.</a:t>
            </a:r>
            <a:br>
              <a:rPr lang="en-US" dirty="0"/>
            </a:br>
            <a:endParaRPr lang="en-US" dirty="0"/>
          </a:p>
          <a:p>
            <a:r>
              <a:rPr lang="en-US" dirty="0"/>
              <a:t>Parallelism in different levels :</a:t>
            </a:r>
          </a:p>
          <a:p>
            <a:pPr lvl="1"/>
            <a:r>
              <a:rPr lang="en-US" dirty="0"/>
              <a:t>Bit level parallelism</a:t>
            </a:r>
          </a:p>
          <a:p>
            <a:pPr lvl="1"/>
            <a:r>
              <a:rPr lang="en-US" dirty="0"/>
              <a:t>Instruction level parallelism</a:t>
            </a:r>
          </a:p>
          <a:p>
            <a:pPr lvl="1"/>
            <a:r>
              <a:rPr lang="en-US" dirty="0"/>
              <a:t>Data level parallelism</a:t>
            </a:r>
          </a:p>
          <a:p>
            <a:pPr lvl="1"/>
            <a:r>
              <a:rPr lang="en-US" dirty="0"/>
              <a:t>Task level parallelism</a:t>
            </a:r>
          </a:p>
        </p:txBody>
      </p:sp>
      <p:pic>
        <p:nvPicPr>
          <p:cNvPr id="5122"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4" name="Date Placeholder 3">
            <a:extLst>
              <a:ext uri="{FF2B5EF4-FFF2-40B4-BE49-F238E27FC236}">
                <a16:creationId xmlns:a16="http://schemas.microsoft.com/office/drawing/2014/main" id="{F426DF5A-1D13-CC4F-BB80-3CB796D83FC8}"/>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6DC563EA-0107-D231-C3F2-BA685A9277C5}"/>
              </a:ext>
            </a:extLst>
          </p:cNvPr>
          <p:cNvSpPr>
            <a:spLocks noGrp="1"/>
          </p:cNvSpPr>
          <p:nvPr>
            <p:ph type="sldNum" sz="quarter" idx="12"/>
          </p:nvPr>
        </p:nvSpPr>
        <p:spPr/>
        <p:txBody>
          <a:bodyPr/>
          <a:lstStyle/>
          <a:p>
            <a:fld id="{B6F15528-21DE-4FAA-801E-634DDDAF4B2B}" type="slidenum">
              <a:rPr lang="en-US" smtClean="0"/>
              <a:pPr/>
              <a:t>48</a:t>
            </a:fld>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Parallel Processing</a:t>
            </a:r>
          </a:p>
        </p:txBody>
      </p:sp>
      <p:sp>
        <p:nvSpPr>
          <p:cNvPr id="3" name="Content Placeholder 2"/>
          <p:cNvSpPr>
            <a:spLocks noGrp="1"/>
          </p:cNvSpPr>
          <p:nvPr>
            <p:ph idx="1"/>
          </p:nvPr>
        </p:nvSpPr>
        <p:spPr>
          <a:xfrm>
            <a:off x="381000" y="1432560"/>
            <a:ext cx="8229600" cy="4525963"/>
          </a:xfrm>
        </p:spPr>
        <p:txBody>
          <a:bodyPr/>
          <a:lstStyle/>
          <a:p>
            <a:r>
              <a:rPr lang="en-US" dirty="0"/>
              <a:t>Hardware approaches</a:t>
            </a:r>
          </a:p>
          <a:p>
            <a:pPr lvl="1"/>
            <a:r>
              <a:rPr lang="en-US" dirty="0"/>
              <a:t>Multi-core computer</a:t>
            </a:r>
          </a:p>
          <a:p>
            <a:pPr lvl="1"/>
            <a:r>
              <a:rPr lang="en-US" dirty="0"/>
              <a:t>Symmetric multi-processor</a:t>
            </a:r>
          </a:p>
          <a:p>
            <a:pPr lvl="1"/>
            <a:r>
              <a:rPr lang="en-US" dirty="0"/>
              <a:t>General purpose graphic processing unit</a:t>
            </a:r>
          </a:p>
          <a:p>
            <a:pPr lvl="1"/>
            <a:r>
              <a:rPr lang="en-US" dirty="0"/>
              <a:t>Vector processor</a:t>
            </a:r>
          </a:p>
          <a:p>
            <a:pPr lvl="1"/>
            <a:r>
              <a:rPr lang="en-US" dirty="0"/>
              <a:t>Distributed computing</a:t>
            </a:r>
          </a:p>
          <a:p>
            <a:pPr lvl="2"/>
            <a:r>
              <a:rPr lang="en-US" dirty="0"/>
              <a:t>Cluster computing</a:t>
            </a:r>
          </a:p>
          <a:p>
            <a:pPr lvl="2"/>
            <a:r>
              <a:rPr lang="en-US" dirty="0"/>
              <a:t>Grid computing</a:t>
            </a:r>
          </a:p>
          <a:p>
            <a:r>
              <a:rPr lang="en-US" dirty="0"/>
              <a:t>Software approaches</a:t>
            </a:r>
          </a:p>
          <a:p>
            <a:pPr lvl="1"/>
            <a:r>
              <a:rPr lang="en-US" dirty="0"/>
              <a:t>Parallel programming language</a:t>
            </a:r>
          </a:p>
          <a:p>
            <a:pPr lvl="1"/>
            <a:r>
              <a:rPr lang="en-US" dirty="0"/>
              <a:t>Automatic parallelization</a:t>
            </a:r>
          </a:p>
        </p:txBody>
      </p:sp>
      <p:pic>
        <p:nvPicPr>
          <p:cNvPr id="5122"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pic>
        <p:nvPicPr>
          <p:cNvPr id="104450" name="Picture 2" descr="http://www.engadget.com/media/2007/08/8-11-07-warhawk-servers.jpg"/>
          <p:cNvPicPr>
            <a:picLocks noChangeAspect="1" noChangeArrowheads="1"/>
          </p:cNvPicPr>
          <p:nvPr/>
        </p:nvPicPr>
        <p:blipFill>
          <a:blip r:embed="rId3" cstate="print"/>
          <a:srcRect b="4972"/>
          <a:stretch>
            <a:fillRect/>
          </a:stretch>
        </p:blipFill>
        <p:spPr bwMode="auto">
          <a:xfrm>
            <a:off x="5334000" y="3244399"/>
            <a:ext cx="2957945" cy="30193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Date Placeholder 3">
            <a:extLst>
              <a:ext uri="{FF2B5EF4-FFF2-40B4-BE49-F238E27FC236}">
                <a16:creationId xmlns:a16="http://schemas.microsoft.com/office/drawing/2014/main" id="{5C9E5279-F00C-A02A-4293-D5D15732D058}"/>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C8997CE9-C6FF-3202-C1BB-964624E4B4CF}"/>
              </a:ext>
            </a:extLst>
          </p:cNvPr>
          <p:cNvSpPr>
            <a:spLocks noGrp="1"/>
          </p:cNvSpPr>
          <p:nvPr>
            <p:ph type="sldNum" sz="quarter" idx="12"/>
          </p:nvPr>
        </p:nvSpPr>
        <p:spPr/>
        <p:txBody>
          <a:bodyPr/>
          <a:lstStyle/>
          <a:p>
            <a:fld id="{B6F15528-21DE-4FAA-801E-634DDDAF4B2B}" type="slidenum">
              <a:rPr lang="en-US" smtClean="0"/>
              <a:pPr/>
              <a:t>49</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Definitions</a:t>
            </a:r>
          </a:p>
        </p:txBody>
      </p:sp>
      <p:sp>
        <p:nvSpPr>
          <p:cNvPr id="3" name="Content Placeholder 2"/>
          <p:cNvSpPr>
            <a:spLocks noGrp="1"/>
          </p:cNvSpPr>
          <p:nvPr>
            <p:ph idx="1"/>
          </p:nvPr>
        </p:nvSpPr>
        <p:spPr>
          <a:xfrm>
            <a:off x="457200" y="1600201"/>
            <a:ext cx="8229600" cy="3124200"/>
          </a:xfrm>
        </p:spPr>
        <p:txBody>
          <a:bodyPr/>
          <a:lstStyle/>
          <a:p>
            <a:r>
              <a:rPr lang="en-US" dirty="0"/>
              <a:t>Definition from </a:t>
            </a:r>
            <a:r>
              <a:rPr lang="en-US" b="1" i="1" dirty="0"/>
              <a:t>NIST</a:t>
            </a:r>
            <a:r>
              <a:rPr lang="en-US" sz="1600" b="1" i="1" dirty="0"/>
              <a:t> (National Institute of Standards and Technology)</a:t>
            </a:r>
          </a:p>
          <a:p>
            <a:pPr lvl="1"/>
            <a:r>
              <a:rPr lang="en-US" dirty="0"/>
              <a:t>Cloud computing is a model for enabling convenient, on-demand network access to a shared pool of configurable computing resources (e.g., networks, servers, storage, applications, and services) that can be rapidly provisioned and released with minimal management effort or service provider interaction.</a:t>
            </a:r>
          </a:p>
          <a:p>
            <a:pPr lvl="1"/>
            <a:r>
              <a:rPr lang="en-US" dirty="0"/>
              <a:t>This cloud model promotes availability and is composed of five essential characteristics, three service models, and four deployment models.</a:t>
            </a:r>
          </a:p>
          <a:p>
            <a:pPr lvl="1"/>
            <a:endParaRPr lang="en-US" dirty="0"/>
          </a:p>
        </p:txBody>
      </p:sp>
      <p:pic>
        <p:nvPicPr>
          <p:cNvPr id="5122" name="Picture 2" descr="http://www.biometrics.org/bc2005/images/exhibitor_logos/NIST_logo_new.jpg"/>
          <p:cNvPicPr>
            <a:picLocks noChangeAspect="1" noChangeArrowheads="1"/>
          </p:cNvPicPr>
          <p:nvPr/>
        </p:nvPicPr>
        <p:blipFill>
          <a:blip r:embed="rId2" cstate="print"/>
          <a:srcRect l="1021" t="1905"/>
          <a:stretch>
            <a:fillRect/>
          </a:stretch>
        </p:blipFill>
        <p:spPr bwMode="auto">
          <a:xfrm>
            <a:off x="1861457" y="5050971"/>
            <a:ext cx="5477590" cy="1121229"/>
          </a:xfrm>
          <a:prstGeom prst="rect">
            <a:avLst/>
          </a:prstGeom>
          <a:noFill/>
        </p:spPr>
      </p:pic>
      <p:sp>
        <p:nvSpPr>
          <p:cNvPr id="7" name="Content Placeholder 2"/>
          <p:cNvSpPr txBox="1">
            <a:spLocks/>
          </p:cNvSpPr>
          <p:nvPr/>
        </p:nvSpPr>
        <p:spPr>
          <a:xfrm>
            <a:off x="457200" y="1600201"/>
            <a:ext cx="8229600" cy="31242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
                <a:schemeClr val="accent1">
                  <a:lumMod val="75000"/>
                </a:schemeClr>
              </a:buClr>
              <a:buSzTx/>
              <a:buFont typeface="Arial" pitchFamily="34" charset="0"/>
              <a:buChar char="•"/>
              <a:tabLst/>
              <a:defRPr/>
            </a:pPr>
            <a:r>
              <a:rPr kumimoji="0" lang="en-US" sz="2400" b="0" i="0"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Definition from </a:t>
            </a:r>
            <a:r>
              <a:rPr kumimoji="0" lang="en-US" sz="2400" b="1" i="1"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NIST</a:t>
            </a:r>
            <a:r>
              <a:rPr kumimoji="0" lang="en-US" sz="1600" b="1" i="1"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 (National Institute of Standards and Technology)</a:t>
            </a: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Cloud computing is a model for enabling convenient,</a:t>
            </a:r>
            <a:r>
              <a:rPr kumimoji="0" lang="en-US" sz="2000" b="1"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a:t>
            </a:r>
            <a:r>
              <a:rPr kumimoji="0" lang="en-US" sz="2000" b="1" u="none" strike="noStrike" kern="1200" cap="none" spc="0" normalizeH="0" baseline="0" noProof="0" dirty="0">
                <a:ln>
                  <a:noFill/>
                </a:ln>
                <a:solidFill>
                  <a:srgbClr val="C00000"/>
                </a:solidFill>
                <a:effectLst/>
                <a:uLnTx/>
                <a:uFillTx/>
                <a:latin typeface="Cambria" pitchFamily="18" charset="0"/>
                <a:ea typeface="+mn-ea"/>
                <a:cs typeface="+mn-cs"/>
              </a:rPr>
              <a:t>on-demand network access </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to a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shared pool </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of configurable computing resources (e.g., networks, servers, storage, applications, and services) that can be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rapidly provisioned and released </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with minimal management effort or service provider interaction.</a:t>
            </a: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This cloud model promotes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availability</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and is composed of five essential characteristics, three service models, and four deployment models.</a:t>
            </a: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endPar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endParaRPr>
          </a:p>
        </p:txBody>
      </p:sp>
      <p:sp>
        <p:nvSpPr>
          <p:cNvPr id="4" name="Date Placeholder 3">
            <a:extLst>
              <a:ext uri="{FF2B5EF4-FFF2-40B4-BE49-F238E27FC236}">
                <a16:creationId xmlns:a16="http://schemas.microsoft.com/office/drawing/2014/main" id="{032CFAF5-24CD-36A9-2FC1-1F66395B577C}"/>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5AAE65D4-DCFA-9CFB-47C2-4C7EEAB50630}"/>
              </a:ext>
            </a:extLst>
          </p:cNvPr>
          <p:cNvSpPr>
            <a:spLocks noGrp="1"/>
          </p:cNvSpPr>
          <p:nvPr>
            <p:ph type="sldNum" sz="quarter" idx="12"/>
          </p:nvPr>
        </p:nvSpPr>
        <p:spPr/>
        <p:txBody>
          <a:bodyPr/>
          <a:lstStyle/>
          <a:p>
            <a:fld id="{B6F15528-21DE-4FAA-801E-634DDDAF4B2B}" type="slidenum">
              <a:rPr lang="en-US" smtClean="0"/>
              <a:pPr/>
              <a:t>5</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Effect transition="in" filter="fade">
                                      <p:cBhvr>
                                        <p:cTn id="13" dur="500"/>
                                        <p:tgtEl>
                                          <p:spTgt spid="7">
                                            <p:txEl>
                                              <p:pRg st="2" end="2"/>
                                            </p:txEl>
                                          </p:spTgt>
                                        </p:tgtEl>
                                      </p:cBhvr>
                                    </p:animEffect>
                                  </p:childTnLst>
                                </p:cTn>
                              </p:par>
                              <p:par>
                                <p:cTn id="14" presetID="10" presetClass="exit" presetSubtype="0" fill="hold" grpId="0" nodeType="withEffect">
                                  <p:stCondLst>
                                    <p:cond delay="0"/>
                                  </p:stCondLst>
                                  <p:childTnLst>
                                    <p:animEffect transition="out" filter="fade">
                                      <p:cBhvr>
                                        <p:cTn id="15" dur="500"/>
                                        <p:tgtEl>
                                          <p:spTgt spid="3">
                                            <p:txEl>
                                              <p:pRg st="0" end="0"/>
                                            </p:txEl>
                                          </p:spTgt>
                                        </p:tgtEl>
                                      </p:cBhvr>
                                    </p:animEffect>
                                    <p:set>
                                      <p:cBhvr>
                                        <p:cTn id="16" dur="1" fill="hold">
                                          <p:stCondLst>
                                            <p:cond delay="499"/>
                                          </p:stCondLst>
                                        </p:cTn>
                                        <p:tgtEl>
                                          <p:spTgt spid="3">
                                            <p:txEl>
                                              <p:pRg st="0" end="0"/>
                                            </p:txEl>
                                          </p:spTgt>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3">
                                            <p:txEl>
                                              <p:pRg st="1" end="1"/>
                                            </p:txEl>
                                          </p:spTgt>
                                        </p:tgtEl>
                                      </p:cBhvr>
                                    </p:animEffect>
                                    <p:set>
                                      <p:cBhvr>
                                        <p:cTn id="19" dur="1" fill="hold">
                                          <p:stCondLst>
                                            <p:cond delay="499"/>
                                          </p:stCondLst>
                                        </p:cTn>
                                        <p:tgtEl>
                                          <p:spTgt spid="3">
                                            <p:txEl>
                                              <p:pRg st="1" end="1"/>
                                            </p:txEl>
                                          </p:spTgt>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500"/>
                                        <p:tgtEl>
                                          <p:spTgt spid="3">
                                            <p:txEl>
                                              <p:pRg st="2" end="2"/>
                                            </p:txEl>
                                          </p:spTgt>
                                        </p:tgtEl>
                                      </p:cBhvr>
                                    </p:animEffect>
                                    <p:set>
                                      <p:cBhvr>
                                        <p:cTn id="22" dur="1" fill="hold">
                                          <p:stCondLst>
                                            <p:cond delay="499"/>
                                          </p:stCondLst>
                                        </p:cTn>
                                        <p:tgtEl>
                                          <p:spTgt spid="3">
                                            <p:txEl>
                                              <p:pRg st="2" end="2"/>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build="allAtOnce"/>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Balancing</a:t>
            </a:r>
          </a:p>
        </p:txBody>
      </p:sp>
      <p:sp>
        <p:nvSpPr>
          <p:cNvPr id="3" name="Content Placeholder 2"/>
          <p:cNvSpPr>
            <a:spLocks noGrp="1"/>
          </p:cNvSpPr>
          <p:nvPr>
            <p:ph idx="1"/>
          </p:nvPr>
        </p:nvSpPr>
        <p:spPr>
          <a:xfrm>
            <a:off x="394855" y="1209397"/>
            <a:ext cx="8229600" cy="4525963"/>
          </a:xfrm>
        </p:spPr>
        <p:txBody>
          <a:bodyPr/>
          <a:lstStyle/>
          <a:p>
            <a:r>
              <a:rPr lang="en-US" dirty="0"/>
              <a:t>What is load balancing ?</a:t>
            </a:r>
          </a:p>
          <a:p>
            <a:pPr lvl="1"/>
            <a:r>
              <a:rPr lang="en-US" dirty="0"/>
              <a:t>Load balancing is a technique to distribute workload evenly across two or more computers, network links, CPUs, hard drives, or other resources, in order to get optimal resource utilization, maximize throughput, minimize response time, and avoid overload.</a:t>
            </a:r>
            <a:br>
              <a:rPr lang="en-US" dirty="0"/>
            </a:br>
            <a:endParaRPr lang="en-US" dirty="0"/>
          </a:p>
          <a:p>
            <a:r>
              <a:rPr lang="en-US" dirty="0"/>
              <a:t>Why should be load balanced ?</a:t>
            </a:r>
          </a:p>
          <a:p>
            <a:pPr lvl="1"/>
            <a:r>
              <a:rPr lang="en-US" dirty="0"/>
              <a:t>Improve resource utilization</a:t>
            </a:r>
          </a:p>
          <a:p>
            <a:pPr lvl="1"/>
            <a:r>
              <a:rPr lang="en-US" dirty="0"/>
              <a:t>Improve system performance</a:t>
            </a:r>
          </a:p>
          <a:p>
            <a:pPr lvl="1"/>
            <a:r>
              <a:rPr lang="en-US" dirty="0"/>
              <a:t>Improve energy efficiency</a:t>
            </a:r>
          </a:p>
        </p:txBody>
      </p:sp>
      <p:pic>
        <p:nvPicPr>
          <p:cNvPr id="5122"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pic>
        <p:nvPicPr>
          <p:cNvPr id="6" name="Picture 2" descr="http://www.newsbiscuit.com/wp-content/uploads/2010/04/fat-guy-on-sinking-boat.jpg"/>
          <p:cNvPicPr>
            <a:picLocks noChangeAspect="1" noChangeArrowheads="1"/>
          </p:cNvPicPr>
          <p:nvPr/>
        </p:nvPicPr>
        <p:blipFill>
          <a:blip r:embed="rId3" cstate="print"/>
          <a:srcRect/>
          <a:stretch>
            <a:fillRect/>
          </a:stretch>
        </p:blipFill>
        <p:spPr bwMode="auto">
          <a:xfrm>
            <a:off x="4953000" y="3621087"/>
            <a:ext cx="4035798" cy="29622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Rectangle 6"/>
          <p:cNvSpPr/>
          <p:nvPr/>
        </p:nvSpPr>
        <p:spPr>
          <a:xfrm>
            <a:off x="2379401" y="5468660"/>
            <a:ext cx="1963999" cy="523220"/>
          </a:xfrm>
          <a:prstGeom prst="rect">
            <a:avLst/>
          </a:prstGeom>
          <a:noFill/>
        </p:spPr>
        <p:txBody>
          <a:bodyPr wrap="none" lIns="91440" tIns="45720" rIns="91440" bIns="45720">
            <a:spAutoFit/>
          </a:bodyPr>
          <a:lstStyle/>
          <a:p>
            <a:pPr algn="ctr"/>
            <a:r>
              <a:rPr lang="en-US" sz="28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Unbalanced</a:t>
            </a:r>
          </a:p>
        </p:txBody>
      </p:sp>
      <p:sp>
        <p:nvSpPr>
          <p:cNvPr id="8" name="Right Arrow 7"/>
          <p:cNvSpPr/>
          <p:nvPr/>
        </p:nvSpPr>
        <p:spPr>
          <a:xfrm>
            <a:off x="4343400" y="5648603"/>
            <a:ext cx="457200" cy="228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8E41F3A-6217-A4DC-D849-B9FFC3452DA5}"/>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F847AD7B-49AE-97D0-FB76-7B774ED2C937}"/>
              </a:ext>
            </a:extLst>
          </p:cNvPr>
          <p:cNvSpPr>
            <a:spLocks noGrp="1"/>
          </p:cNvSpPr>
          <p:nvPr>
            <p:ph type="sldNum" sz="quarter" idx="12"/>
          </p:nvPr>
        </p:nvSpPr>
        <p:spPr/>
        <p:txBody>
          <a:bodyPr/>
          <a:lstStyle/>
          <a:p>
            <a:fld id="{B6F15528-21DE-4FAA-801E-634DDDAF4B2B}" type="slidenum">
              <a:rPr lang="en-US" smtClean="0"/>
              <a:pPr/>
              <a:t>50</a:t>
            </a:fld>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Job Scheduling</a:t>
            </a:r>
          </a:p>
        </p:txBody>
      </p:sp>
      <p:sp>
        <p:nvSpPr>
          <p:cNvPr id="3" name="Content Placeholder 2"/>
          <p:cNvSpPr>
            <a:spLocks noGrp="1"/>
          </p:cNvSpPr>
          <p:nvPr>
            <p:ph idx="1"/>
          </p:nvPr>
        </p:nvSpPr>
        <p:spPr>
          <a:xfrm>
            <a:off x="477982" y="1403350"/>
            <a:ext cx="8229600" cy="4953000"/>
          </a:xfrm>
        </p:spPr>
        <p:txBody>
          <a:bodyPr/>
          <a:lstStyle/>
          <a:p>
            <a:r>
              <a:rPr lang="en-US" dirty="0"/>
              <a:t>What is job scheduler ?</a:t>
            </a:r>
          </a:p>
          <a:p>
            <a:pPr lvl="1"/>
            <a:r>
              <a:rPr lang="en-US" dirty="0"/>
              <a:t>A job scheduler is a software application that is in charge of unattended background executions, commonly known for historical reasons as batch processing.</a:t>
            </a:r>
            <a:br>
              <a:rPr lang="en-US" dirty="0"/>
            </a:br>
            <a:endParaRPr lang="en-US" dirty="0"/>
          </a:p>
          <a:p>
            <a:r>
              <a:rPr lang="en-US" dirty="0"/>
              <a:t>What should be scheduled in Cloud ?</a:t>
            </a:r>
          </a:p>
          <a:p>
            <a:pPr lvl="1"/>
            <a:r>
              <a:rPr lang="en-US" dirty="0"/>
              <a:t>Computation intensive tasks</a:t>
            </a:r>
          </a:p>
          <a:p>
            <a:pPr lvl="1"/>
            <a:r>
              <a:rPr lang="en-US" dirty="0"/>
              <a:t>Dynamic growing and shrinking tasks</a:t>
            </a:r>
          </a:p>
          <a:p>
            <a:pPr lvl="1"/>
            <a:r>
              <a:rPr lang="en-US" dirty="0"/>
              <a:t>Tasks with complex processing dependency</a:t>
            </a:r>
            <a:br>
              <a:rPr lang="en-US" dirty="0"/>
            </a:br>
            <a:endParaRPr lang="en-US" dirty="0"/>
          </a:p>
          <a:p>
            <a:r>
              <a:rPr lang="en-US" dirty="0"/>
              <a:t>How to approach ?</a:t>
            </a:r>
          </a:p>
          <a:p>
            <a:pPr lvl="1"/>
            <a:r>
              <a:rPr lang="en-US" dirty="0"/>
              <a:t>Use pre-defined workflow</a:t>
            </a:r>
          </a:p>
          <a:p>
            <a:pPr lvl="1"/>
            <a:r>
              <a:rPr lang="en-US" dirty="0"/>
              <a:t>System automatic configuration</a:t>
            </a:r>
          </a:p>
        </p:txBody>
      </p:sp>
      <p:pic>
        <p:nvPicPr>
          <p:cNvPr id="5122" name="Picture 2"/>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4" name="Date Placeholder 3">
            <a:extLst>
              <a:ext uri="{FF2B5EF4-FFF2-40B4-BE49-F238E27FC236}">
                <a16:creationId xmlns:a16="http://schemas.microsoft.com/office/drawing/2014/main" id="{72BC4C0D-958B-76DA-C312-FADD152EA199}"/>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FC11932A-1358-8F4E-5D7F-60C2DEA60FBE}"/>
              </a:ext>
            </a:extLst>
          </p:cNvPr>
          <p:cNvSpPr>
            <a:spLocks noGrp="1"/>
          </p:cNvSpPr>
          <p:nvPr>
            <p:ph type="sldNum" sz="quarter" idx="12"/>
          </p:nvPr>
        </p:nvSpPr>
        <p:spPr/>
        <p:txBody>
          <a:bodyPr/>
          <a:lstStyle/>
          <a:p>
            <a:fld id="{B6F15528-21DE-4FAA-801E-634DDDAF4B2B}" type="slidenum">
              <a:rPr lang="en-US" smtClean="0"/>
              <a:pPr/>
              <a:t>51</a:t>
            </a:fld>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Accessibility &amp; Portability</a:t>
            </a:r>
          </a:p>
        </p:txBody>
      </p:sp>
      <p:pic>
        <p:nvPicPr>
          <p:cNvPr id="4" name="Picture 3"/>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5" name="Rectangle 4"/>
          <p:cNvSpPr/>
          <p:nvPr/>
        </p:nvSpPr>
        <p:spPr>
          <a:xfrm>
            <a:off x="0" y="1611427"/>
            <a:ext cx="9144000" cy="3810000"/>
          </a:xfrm>
          <a:prstGeom prst="rect">
            <a:avLst/>
          </a:prstGeom>
          <a:gradFill flip="none" rotWithShape="1">
            <a:gsLst>
              <a:gs pos="0">
                <a:schemeClr val="tx2">
                  <a:lumMod val="75000"/>
                </a:schemeClr>
              </a:gs>
              <a:gs pos="70000">
                <a:schemeClr val="tx2">
                  <a:lumMod val="60000"/>
                  <a:lumOff val="4000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descr="C:\Users\Andy\AppData\Local\Microsoft\Windows\Temporary Internet Files\Content.IE5\OHTRCXWF\MPj04422470000[1].jpg"/>
          <p:cNvPicPr>
            <a:picLocks noChangeAspect="1" noChangeArrowheads="1"/>
          </p:cNvPicPr>
          <p:nvPr/>
        </p:nvPicPr>
        <p:blipFill>
          <a:blip r:embed="rId3" cstate="print"/>
          <a:srcRect/>
          <a:stretch>
            <a:fillRect/>
          </a:stretch>
        </p:blipFill>
        <p:spPr bwMode="auto">
          <a:xfrm>
            <a:off x="792480" y="1648696"/>
            <a:ext cx="2968703" cy="4453054"/>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7" name="Rectangle 6"/>
          <p:cNvSpPr/>
          <p:nvPr/>
        </p:nvSpPr>
        <p:spPr>
          <a:xfrm>
            <a:off x="5105400" y="3516427"/>
            <a:ext cx="3502690" cy="258532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Anyone !</a:t>
            </a:r>
          </a:p>
          <a:p>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Anytime !</a:t>
            </a:r>
          </a:p>
          <a:p>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Anywhere !</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3" name="Date Placeholder 2">
            <a:extLst>
              <a:ext uri="{FF2B5EF4-FFF2-40B4-BE49-F238E27FC236}">
                <a16:creationId xmlns:a16="http://schemas.microsoft.com/office/drawing/2014/main" id="{0F3210D5-9C37-52D6-B52F-86161853CFB1}"/>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8BB8B428-4D37-7411-DEA0-AE06BEA8A5DB}"/>
              </a:ext>
            </a:extLst>
          </p:cNvPr>
          <p:cNvSpPr>
            <a:spLocks noGrp="1"/>
          </p:cNvSpPr>
          <p:nvPr>
            <p:ph type="sldNum" sz="quarter" idx="12"/>
          </p:nvPr>
        </p:nvSpPr>
        <p:spPr/>
        <p:txBody>
          <a:bodyPr/>
          <a:lstStyle/>
          <a:p>
            <a:fld id="{B6F15528-21DE-4FAA-801E-634DDDAF4B2B}" type="slidenum">
              <a:rPr lang="en-US" smtClean="0"/>
              <a:pPr/>
              <a:t>52</a:t>
            </a:fld>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274638"/>
            <a:ext cx="7162800" cy="868362"/>
          </a:xfrm>
        </p:spPr>
        <p:txBody>
          <a:bodyPr/>
          <a:lstStyle/>
          <a:p>
            <a:r>
              <a:rPr lang="en-US" dirty="0"/>
              <a:t>Accessibility &amp; Portability</a:t>
            </a:r>
          </a:p>
        </p:txBody>
      </p:sp>
      <p:sp>
        <p:nvSpPr>
          <p:cNvPr id="3" name="Content Placeholder 2"/>
          <p:cNvSpPr>
            <a:spLocks noGrp="1"/>
          </p:cNvSpPr>
          <p:nvPr>
            <p:ph idx="1"/>
          </p:nvPr>
        </p:nvSpPr>
        <p:spPr>
          <a:xfrm>
            <a:off x="457200" y="1311275"/>
            <a:ext cx="8229600" cy="4876800"/>
          </a:xfrm>
        </p:spPr>
        <p:txBody>
          <a:bodyPr/>
          <a:lstStyle/>
          <a:p>
            <a:r>
              <a:rPr lang="en-US" dirty="0"/>
              <a:t>What is accessibility ?</a:t>
            </a:r>
          </a:p>
          <a:p>
            <a:pPr lvl="1"/>
            <a:r>
              <a:rPr lang="en-US" dirty="0"/>
              <a:t>Accessibility is a general term used to describe the degree to which a product, device, service, or environment is accessible by as many people as possible.</a:t>
            </a:r>
            <a:br>
              <a:rPr lang="en-US" dirty="0"/>
            </a:br>
            <a:endParaRPr lang="en-US" dirty="0"/>
          </a:p>
          <a:p>
            <a:r>
              <a:rPr lang="en-US" dirty="0"/>
              <a:t>What is service portability ?</a:t>
            </a:r>
          </a:p>
          <a:p>
            <a:pPr lvl="1"/>
            <a:r>
              <a:rPr lang="en-US" dirty="0"/>
              <a:t>Service portability is the ability to access services using any devices, anywhere, continuously with mobility support and dynamic adaptation to resource variations.</a:t>
            </a:r>
            <a:br>
              <a:rPr lang="en-US" dirty="0"/>
            </a:br>
            <a:endParaRPr lang="en-US" dirty="0"/>
          </a:p>
          <a:p>
            <a:r>
              <a:rPr lang="en-US" dirty="0"/>
              <a:t>But how to achieve these properties ?</a:t>
            </a:r>
          </a:p>
          <a:p>
            <a:pPr lvl="1"/>
            <a:r>
              <a:rPr lang="en-US" dirty="0"/>
              <a:t>Uniform access</a:t>
            </a:r>
          </a:p>
          <a:p>
            <a:pPr lvl="1"/>
            <a:r>
              <a:rPr lang="en-US" dirty="0"/>
              <a:t>Thin client</a:t>
            </a:r>
          </a:p>
        </p:txBody>
      </p:sp>
      <p:pic>
        <p:nvPicPr>
          <p:cNvPr id="4" name="Picture 3"/>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5" name="Date Placeholder 4">
            <a:extLst>
              <a:ext uri="{FF2B5EF4-FFF2-40B4-BE49-F238E27FC236}">
                <a16:creationId xmlns:a16="http://schemas.microsoft.com/office/drawing/2014/main" id="{EF25C508-063B-E6E5-6C80-D6DFD274B708}"/>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D629094F-ECE0-B699-E283-0FC0D45C840A}"/>
              </a:ext>
            </a:extLst>
          </p:cNvPr>
          <p:cNvSpPr>
            <a:spLocks noGrp="1"/>
          </p:cNvSpPr>
          <p:nvPr>
            <p:ph type="sldNum" sz="quarter" idx="12"/>
          </p:nvPr>
        </p:nvSpPr>
        <p:spPr/>
        <p:txBody>
          <a:bodyPr/>
          <a:lstStyle/>
          <a:p>
            <a:fld id="{B6F15528-21DE-4FAA-801E-634DDDAF4B2B}" type="slidenum">
              <a:rPr lang="en-US" smtClean="0"/>
              <a:pPr/>
              <a:t>53</a:t>
            </a:fld>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274638"/>
            <a:ext cx="7162800" cy="868362"/>
          </a:xfrm>
        </p:spPr>
        <p:txBody>
          <a:bodyPr/>
          <a:lstStyle/>
          <a:p>
            <a:r>
              <a:rPr lang="en-US" dirty="0"/>
              <a:t>Uniform Access</a:t>
            </a:r>
          </a:p>
        </p:txBody>
      </p:sp>
      <p:sp>
        <p:nvSpPr>
          <p:cNvPr id="3" name="Content Placeholder 2"/>
          <p:cNvSpPr>
            <a:spLocks noGrp="1"/>
          </p:cNvSpPr>
          <p:nvPr>
            <p:ph idx="1"/>
          </p:nvPr>
        </p:nvSpPr>
        <p:spPr>
          <a:xfrm>
            <a:off x="457200" y="1143000"/>
            <a:ext cx="8229600" cy="4525963"/>
          </a:xfrm>
        </p:spPr>
        <p:txBody>
          <a:bodyPr/>
          <a:lstStyle/>
          <a:p>
            <a:r>
              <a:rPr lang="en-US" dirty="0"/>
              <a:t>How do users access cloud services ?</a:t>
            </a:r>
          </a:p>
          <a:p>
            <a:pPr lvl="1"/>
            <a:r>
              <a:rPr lang="en-US" dirty="0"/>
              <a:t>Cloud provider should provide their cloud service by means of widespread accessing media. In other word, users from different operating systems or other accessing platforms should be able to directly be served.</a:t>
            </a:r>
          </a:p>
          <a:p>
            <a:pPr lvl="1"/>
            <a:r>
              <a:rPr lang="en-US" dirty="0"/>
              <a:t>Nowadays, web browser technique is one of the most widespread platform in almost any intelligent electronic devices. Cloud service take this into concern, and delivery their services with web-based interface through the Internet.</a:t>
            </a:r>
          </a:p>
        </p:txBody>
      </p:sp>
      <p:pic>
        <p:nvPicPr>
          <p:cNvPr id="4" name="Picture 3"/>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pic>
        <p:nvPicPr>
          <p:cNvPr id="111618" name="Picture 2" descr="http://www.solidblogger.com/wp-content/uploads/2009/03/firefox-ie-chrome-safari.jpg"/>
          <p:cNvPicPr>
            <a:picLocks noChangeAspect="1" noChangeArrowheads="1"/>
          </p:cNvPicPr>
          <p:nvPr/>
        </p:nvPicPr>
        <p:blipFill>
          <a:blip r:embed="rId3" cstate="print"/>
          <a:srcRect b="6734"/>
          <a:stretch>
            <a:fillRect/>
          </a:stretch>
        </p:blipFill>
        <p:spPr bwMode="auto">
          <a:xfrm>
            <a:off x="1524000" y="4428131"/>
            <a:ext cx="6324600" cy="2110781"/>
          </a:xfrm>
          <a:prstGeom prst="rect">
            <a:avLst/>
          </a:prstGeom>
          <a:noFill/>
        </p:spPr>
      </p:pic>
      <p:sp>
        <p:nvSpPr>
          <p:cNvPr id="5" name="Date Placeholder 4">
            <a:extLst>
              <a:ext uri="{FF2B5EF4-FFF2-40B4-BE49-F238E27FC236}">
                <a16:creationId xmlns:a16="http://schemas.microsoft.com/office/drawing/2014/main" id="{7E9C146A-B54B-942D-CC58-7AD6FCABFB6B}"/>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489B224E-E034-C17F-7AFF-3290B558B393}"/>
              </a:ext>
            </a:extLst>
          </p:cNvPr>
          <p:cNvSpPr>
            <a:spLocks noGrp="1"/>
          </p:cNvSpPr>
          <p:nvPr>
            <p:ph type="sldNum" sz="quarter" idx="12"/>
          </p:nvPr>
        </p:nvSpPr>
        <p:spPr/>
        <p:txBody>
          <a:bodyPr/>
          <a:lstStyle/>
          <a:p>
            <a:fld id="{B6F15528-21DE-4FAA-801E-634DDDAF4B2B}" type="slidenum">
              <a:rPr lang="en-US" smtClean="0"/>
              <a:pPr/>
              <a:t>54</a:t>
            </a:fld>
            <a:endParaRPr 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274638"/>
            <a:ext cx="7086600" cy="868362"/>
          </a:xfrm>
        </p:spPr>
        <p:txBody>
          <a:bodyPr/>
          <a:lstStyle/>
          <a:p>
            <a:r>
              <a:rPr lang="en-US" dirty="0"/>
              <a:t>Thin Client</a:t>
            </a:r>
          </a:p>
        </p:txBody>
      </p:sp>
      <p:sp>
        <p:nvSpPr>
          <p:cNvPr id="3" name="Content Placeholder 2"/>
          <p:cNvSpPr>
            <a:spLocks noGrp="1"/>
          </p:cNvSpPr>
          <p:nvPr>
            <p:ph idx="1"/>
          </p:nvPr>
        </p:nvSpPr>
        <p:spPr>
          <a:xfrm>
            <a:off x="457200" y="1143000"/>
            <a:ext cx="8534400" cy="4953000"/>
          </a:xfrm>
        </p:spPr>
        <p:txBody>
          <a:bodyPr>
            <a:normAutofit/>
          </a:bodyPr>
          <a:lstStyle/>
          <a:p>
            <a:r>
              <a:rPr lang="en-US" dirty="0"/>
              <a:t>What is thin client ?</a:t>
            </a:r>
          </a:p>
          <a:p>
            <a:pPr lvl="1"/>
            <a:r>
              <a:rPr lang="en-US" dirty="0"/>
              <a:t>Thin client is a computer or a computer program which depends heavily on some other computer to fulfill its traditional computational roles. This stands in contrast to the traditional fat client, a computer designed to take on these roles by itself.</a:t>
            </a:r>
          </a:p>
          <a:p>
            <a:r>
              <a:rPr lang="en-US" dirty="0"/>
              <a:t>Characteristics :</a:t>
            </a:r>
          </a:p>
          <a:p>
            <a:pPr lvl="1"/>
            <a:r>
              <a:rPr lang="en-US" dirty="0"/>
              <a:t>Cheap client hardware</a:t>
            </a:r>
          </a:p>
          <a:p>
            <a:pPr lvl="2"/>
            <a:r>
              <a:rPr lang="en-US" dirty="0"/>
              <a:t>While the cloud providers handle several client sessions at once, the clients can be made out of much cheaper hardware.</a:t>
            </a:r>
          </a:p>
          <a:p>
            <a:pPr lvl="1"/>
            <a:r>
              <a:rPr lang="en-US" dirty="0"/>
              <a:t>Diversity of end devices</a:t>
            </a:r>
          </a:p>
          <a:p>
            <a:pPr lvl="2"/>
            <a:r>
              <a:rPr lang="en-US" dirty="0"/>
              <a:t>End user can access cloud service via plenty of various electronic devices, which include mobile phones and smart TV. </a:t>
            </a:r>
          </a:p>
          <a:p>
            <a:pPr lvl="1"/>
            <a:r>
              <a:rPr lang="en-US" dirty="0"/>
              <a:t>Client simplicity</a:t>
            </a:r>
          </a:p>
          <a:p>
            <a:pPr lvl="2"/>
            <a:r>
              <a:rPr lang="en-US" dirty="0"/>
              <a:t>Client local system do not need complete operational functionalities.</a:t>
            </a:r>
          </a:p>
        </p:txBody>
      </p:sp>
      <p:pic>
        <p:nvPicPr>
          <p:cNvPr id="4" name="Picture 3"/>
          <p:cNvPicPr>
            <a:picLocks noChangeAspect="1" noChangeArrowheads="1"/>
          </p:cNvPicPr>
          <p:nvPr/>
        </p:nvPicPr>
        <p:blipFill>
          <a:blip r:embed="rId2" cstate="print"/>
          <a:srcRect/>
          <a:stretch>
            <a:fillRect/>
          </a:stretch>
        </p:blipFill>
        <p:spPr bwMode="auto">
          <a:xfrm>
            <a:off x="152400" y="152400"/>
            <a:ext cx="1280160" cy="1280160"/>
          </a:xfrm>
          <a:prstGeom prst="rect">
            <a:avLst/>
          </a:prstGeom>
          <a:noFill/>
          <a:ln w="9525">
            <a:noFill/>
            <a:miter lim="800000"/>
            <a:headEnd/>
            <a:tailEnd/>
          </a:ln>
          <a:effectLst/>
        </p:spPr>
      </p:pic>
      <p:sp>
        <p:nvSpPr>
          <p:cNvPr id="5" name="Date Placeholder 4">
            <a:extLst>
              <a:ext uri="{FF2B5EF4-FFF2-40B4-BE49-F238E27FC236}">
                <a16:creationId xmlns:a16="http://schemas.microsoft.com/office/drawing/2014/main" id="{A190D861-A333-C7F5-60E9-8CFBCE137E50}"/>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0C3C2F52-93A6-0D94-0163-2859DB56A980}"/>
              </a:ext>
            </a:extLst>
          </p:cNvPr>
          <p:cNvSpPr>
            <a:spLocks noGrp="1"/>
          </p:cNvSpPr>
          <p:nvPr>
            <p:ph type="sldNum" sz="quarter" idx="12"/>
          </p:nvPr>
        </p:nvSpPr>
        <p:spPr/>
        <p:txBody>
          <a:bodyPr/>
          <a:lstStyle/>
          <a:p>
            <a:fld id="{B6F15528-21DE-4FAA-801E-634DDDAF4B2B}" type="slidenum">
              <a:rPr lang="en-US" smtClean="0"/>
              <a:pPr/>
              <a:t>55</a:t>
            </a:fld>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C:\Users\Andy\AppData\Local\Microsoft\Windows\Temporary Internet Files\Content.IE5\PQCBMZKS\MPj04422350000[1].jpg"/>
          <p:cNvPicPr>
            <a:picLocks noChangeAspect="1" noChangeArrowheads="1"/>
          </p:cNvPicPr>
          <p:nvPr/>
        </p:nvPicPr>
        <p:blipFill>
          <a:blip r:embed="rId2" cstate="print"/>
          <a:srcRect t="23170" b="3601"/>
          <a:stretch>
            <a:fillRect/>
          </a:stretch>
        </p:blipFill>
        <p:spPr bwMode="auto">
          <a:xfrm flipH="1">
            <a:off x="4000500" y="0"/>
            <a:ext cx="5143500" cy="4648200"/>
          </a:xfrm>
          <a:prstGeom prst="rect">
            <a:avLst/>
          </a:prstGeom>
          <a:noFill/>
        </p:spPr>
      </p:pic>
      <p:sp>
        <p:nvSpPr>
          <p:cNvPr id="2" name="Title 1"/>
          <p:cNvSpPr>
            <a:spLocks noGrp="1"/>
          </p:cNvSpPr>
          <p:nvPr>
            <p:ph type="title"/>
          </p:nvPr>
        </p:nvSpPr>
        <p:spPr/>
        <p:txBody>
          <a:bodyPr/>
          <a:lstStyle/>
          <a:p>
            <a:r>
              <a:rPr lang="en-US" dirty="0"/>
              <a:t>What is cloud computing ?</a:t>
            </a:r>
          </a:p>
        </p:txBody>
      </p:sp>
      <p:sp>
        <p:nvSpPr>
          <p:cNvPr id="3" name="Text Placeholder 2"/>
          <p:cNvSpPr>
            <a:spLocks noGrp="1"/>
          </p:cNvSpPr>
          <p:nvPr>
            <p:ph type="body" idx="1"/>
          </p:nvPr>
        </p:nvSpPr>
        <p:spPr/>
        <p:txBody>
          <a:bodyPr/>
          <a:lstStyle/>
          <a:p>
            <a:r>
              <a:rPr lang="en-US" dirty="0">
                <a:solidFill>
                  <a:srgbClr val="C00000"/>
                </a:solidFill>
              </a:rPr>
              <a:t>What can we gain from cloud ?</a:t>
            </a:r>
          </a:p>
        </p:txBody>
      </p:sp>
      <p:sp>
        <p:nvSpPr>
          <p:cNvPr id="5" name="Date Placeholder 4">
            <a:extLst>
              <a:ext uri="{FF2B5EF4-FFF2-40B4-BE49-F238E27FC236}">
                <a16:creationId xmlns:a16="http://schemas.microsoft.com/office/drawing/2014/main" id="{36D56ECB-3F4D-A9AE-F64A-FA4DA2A822D9}"/>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0A488178-6129-8D70-8593-9345F6D870DD}"/>
              </a:ext>
            </a:extLst>
          </p:cNvPr>
          <p:cNvSpPr>
            <a:spLocks noGrp="1"/>
          </p:cNvSpPr>
          <p:nvPr>
            <p:ph type="sldNum" sz="quarter" idx="12"/>
          </p:nvPr>
        </p:nvSpPr>
        <p:spPr/>
        <p:txBody>
          <a:bodyPr/>
          <a:lstStyle/>
          <a:p>
            <a:fld id="{B6F15528-21DE-4FAA-801E-634DDDAF4B2B}" type="slidenum">
              <a:rPr lang="en-US" smtClean="0"/>
              <a:pPr/>
              <a:t>56</a:t>
            </a:fld>
            <a:endParaRPr 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6" name="Picture 4" descr="http://seewhy.com/blog/wp-content/uploads/2010/07/Facebook-like-thumbs-up-symbol.jpg"/>
          <p:cNvPicPr>
            <a:picLocks noChangeAspect="1" noChangeArrowheads="1"/>
          </p:cNvPicPr>
          <p:nvPr/>
        </p:nvPicPr>
        <p:blipFill>
          <a:blip r:embed="rId3" cstate="print"/>
          <a:srcRect l="6916" t="7692"/>
          <a:stretch>
            <a:fillRect/>
          </a:stretch>
        </p:blipFill>
        <p:spPr bwMode="auto">
          <a:xfrm>
            <a:off x="5368798" y="2362200"/>
            <a:ext cx="3699002" cy="3657600"/>
          </a:xfrm>
          <a:prstGeom prst="rect">
            <a:avLst/>
          </a:prstGeom>
          <a:noFill/>
        </p:spPr>
      </p:pic>
      <p:sp>
        <p:nvSpPr>
          <p:cNvPr id="2" name="Title 1"/>
          <p:cNvSpPr>
            <a:spLocks noGrp="1"/>
          </p:cNvSpPr>
          <p:nvPr>
            <p:ph type="title"/>
          </p:nvPr>
        </p:nvSpPr>
        <p:spPr/>
        <p:txBody>
          <a:bodyPr/>
          <a:lstStyle/>
          <a:p>
            <a:r>
              <a:rPr lang="en-US" dirty="0"/>
              <a:t>Benefits From Cloud</a:t>
            </a:r>
          </a:p>
        </p:txBody>
      </p:sp>
      <p:sp>
        <p:nvSpPr>
          <p:cNvPr id="3" name="Content Placeholder 2"/>
          <p:cNvSpPr>
            <a:spLocks noGrp="1"/>
          </p:cNvSpPr>
          <p:nvPr>
            <p:ph idx="1"/>
          </p:nvPr>
        </p:nvSpPr>
        <p:spPr/>
        <p:txBody>
          <a:bodyPr/>
          <a:lstStyle/>
          <a:p>
            <a:r>
              <a:rPr lang="en-US" dirty="0"/>
              <a:t>Cloud computing brings many benefits :</a:t>
            </a:r>
          </a:p>
          <a:p>
            <a:pPr lvl="1"/>
            <a:r>
              <a:rPr lang="en-US" dirty="0"/>
              <a:t>For the market and enterprises</a:t>
            </a:r>
          </a:p>
          <a:p>
            <a:pPr lvl="2"/>
            <a:r>
              <a:rPr lang="en-US" dirty="0"/>
              <a:t>Reduce initial investment</a:t>
            </a:r>
          </a:p>
          <a:p>
            <a:pPr lvl="2"/>
            <a:r>
              <a:rPr lang="en-US" dirty="0"/>
              <a:t>Reduce capital expenditure</a:t>
            </a:r>
          </a:p>
          <a:p>
            <a:pPr lvl="2"/>
            <a:r>
              <a:rPr lang="en-US" dirty="0"/>
              <a:t>Improve industrial specialization</a:t>
            </a:r>
          </a:p>
          <a:p>
            <a:pPr lvl="2"/>
            <a:r>
              <a:rPr lang="en-US" dirty="0"/>
              <a:t>Improve resource utilization</a:t>
            </a:r>
          </a:p>
          <a:p>
            <a:pPr lvl="1"/>
            <a:r>
              <a:rPr lang="en-US" dirty="0"/>
              <a:t>For the end user and individuals</a:t>
            </a:r>
          </a:p>
          <a:p>
            <a:pPr lvl="2"/>
            <a:r>
              <a:rPr lang="en-US" dirty="0"/>
              <a:t>Reduce local computing power</a:t>
            </a:r>
          </a:p>
          <a:p>
            <a:pPr lvl="2"/>
            <a:r>
              <a:rPr lang="en-US" dirty="0"/>
              <a:t>Reduce local storage power</a:t>
            </a:r>
          </a:p>
          <a:p>
            <a:pPr lvl="2"/>
            <a:r>
              <a:rPr lang="en-US" dirty="0"/>
              <a:t>Variety of thin client devices in daily life</a:t>
            </a:r>
          </a:p>
        </p:txBody>
      </p:sp>
      <p:sp>
        <p:nvSpPr>
          <p:cNvPr id="4" name="Date Placeholder 3">
            <a:extLst>
              <a:ext uri="{FF2B5EF4-FFF2-40B4-BE49-F238E27FC236}">
                <a16:creationId xmlns:a16="http://schemas.microsoft.com/office/drawing/2014/main" id="{5F312B61-953D-3F7D-4302-A6F8A43CF972}"/>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F4EB4892-5212-69CB-E2B3-10B58033BD63}"/>
              </a:ext>
            </a:extLst>
          </p:cNvPr>
          <p:cNvSpPr>
            <a:spLocks noGrp="1"/>
          </p:cNvSpPr>
          <p:nvPr>
            <p:ph type="sldNum" sz="quarter" idx="12"/>
          </p:nvPr>
        </p:nvSpPr>
        <p:spPr/>
        <p:txBody>
          <a:bodyPr/>
          <a:lstStyle/>
          <a:p>
            <a:fld id="{B6F15528-21DE-4FAA-801E-634DDDAF4B2B}" type="slidenum">
              <a:rPr lang="en-US" smtClean="0"/>
              <a:pPr/>
              <a:t>57</a:t>
            </a:fld>
            <a:endParaRPr 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5" descr="C:\Users\Andy\AppData\Local\Microsoft\Windows\Temporary Internet Files\Content.IE5\VM829XVI\MPj04392880000[1].jpg"/>
          <p:cNvPicPr>
            <a:picLocks noChangeAspect="1" noChangeArrowheads="1"/>
          </p:cNvPicPr>
          <p:nvPr/>
        </p:nvPicPr>
        <p:blipFill>
          <a:blip r:embed="rId2" cstate="print"/>
          <a:srcRect t="12089"/>
          <a:stretch>
            <a:fillRect/>
          </a:stretch>
        </p:blipFill>
        <p:spPr bwMode="auto">
          <a:xfrm>
            <a:off x="2590800" y="2348620"/>
            <a:ext cx="4175999" cy="3671180"/>
          </a:xfrm>
          <a:prstGeom prst="roundRect">
            <a:avLst>
              <a:gd name="adj" fmla="val 2425"/>
            </a:avLst>
          </a:prstGeom>
          <a:noFill/>
          <a:effectLst>
            <a:outerShdw blurRad="63500" sx="102000" sy="102000" algn="ctr" rotWithShape="0">
              <a:prstClr val="black">
                <a:alpha val="40000"/>
              </a:prstClr>
            </a:outerShdw>
          </a:effectLst>
        </p:spPr>
      </p:pic>
      <p:sp>
        <p:nvSpPr>
          <p:cNvPr id="4" name="Rectangle 3"/>
          <p:cNvSpPr/>
          <p:nvPr/>
        </p:nvSpPr>
        <p:spPr>
          <a:xfrm>
            <a:off x="295937" y="533400"/>
            <a:ext cx="8848063" cy="101566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For Market and Enterprises</a:t>
            </a:r>
          </a:p>
        </p:txBody>
      </p:sp>
      <p:sp>
        <p:nvSpPr>
          <p:cNvPr id="2" name="Date Placeholder 1">
            <a:extLst>
              <a:ext uri="{FF2B5EF4-FFF2-40B4-BE49-F238E27FC236}">
                <a16:creationId xmlns:a16="http://schemas.microsoft.com/office/drawing/2014/main" id="{68B31F89-8A6D-DD8D-1DD8-59937D809FA3}"/>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431076F2-02EA-F531-369B-4E2AF4D6047E}"/>
              </a:ext>
            </a:extLst>
          </p:cNvPr>
          <p:cNvSpPr>
            <a:spLocks noGrp="1"/>
          </p:cNvSpPr>
          <p:nvPr>
            <p:ph type="sldNum" sz="quarter" idx="12"/>
          </p:nvPr>
        </p:nvSpPr>
        <p:spPr/>
        <p:txBody>
          <a:bodyPr/>
          <a:lstStyle/>
          <a:p>
            <a:fld id="{B6F15528-21DE-4FAA-801E-634DDDAF4B2B}" type="slidenum">
              <a:rPr lang="en-US" smtClean="0"/>
              <a:pPr/>
              <a:t>58</a:t>
            </a:fld>
            <a:endParaRPr 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Initial Investment</a:t>
            </a:r>
          </a:p>
        </p:txBody>
      </p:sp>
      <p:sp>
        <p:nvSpPr>
          <p:cNvPr id="3" name="Content Placeholder 2"/>
          <p:cNvSpPr>
            <a:spLocks noGrp="1"/>
          </p:cNvSpPr>
          <p:nvPr>
            <p:ph idx="1"/>
          </p:nvPr>
        </p:nvSpPr>
        <p:spPr>
          <a:xfrm>
            <a:off x="685800" y="1154545"/>
            <a:ext cx="8229600" cy="5029200"/>
          </a:xfrm>
        </p:spPr>
        <p:txBody>
          <a:bodyPr/>
          <a:lstStyle/>
          <a:p>
            <a:r>
              <a:rPr lang="en-US" dirty="0"/>
              <a:t>Traditional process of enterprises to initiate business :</a:t>
            </a:r>
          </a:p>
          <a:p>
            <a:pPr lvl="1"/>
            <a:r>
              <a:rPr lang="en-US" dirty="0"/>
              <a:t>Survey and analysis the industry and market</a:t>
            </a:r>
          </a:p>
          <a:p>
            <a:pPr lvl="1"/>
            <a:r>
              <a:rPr lang="en-US" dirty="0"/>
              <a:t>Estimate the quantity of supply and demand</a:t>
            </a:r>
          </a:p>
          <a:p>
            <a:pPr lvl="1"/>
            <a:r>
              <a:rPr lang="en-US" dirty="0"/>
              <a:t>Purchase and deploy IT infrastructure</a:t>
            </a:r>
          </a:p>
          <a:p>
            <a:pPr lvl="1"/>
            <a:r>
              <a:rPr lang="en-US" dirty="0"/>
              <a:t>Install and test the software system</a:t>
            </a:r>
          </a:p>
          <a:p>
            <a:pPr lvl="1"/>
            <a:r>
              <a:rPr lang="en-US" dirty="0"/>
              <a:t>Design and develop enterprise specific business service</a:t>
            </a:r>
          </a:p>
          <a:p>
            <a:pPr lvl="1"/>
            <a:r>
              <a:rPr lang="en-US" dirty="0"/>
              <a:t>Announce the business service to clients</a:t>
            </a:r>
            <a:br>
              <a:rPr lang="en-US" dirty="0"/>
            </a:br>
            <a:endParaRPr lang="en-US" dirty="0"/>
          </a:p>
          <a:p>
            <a:r>
              <a:rPr lang="en-US" dirty="0"/>
              <a:t>Some drawbacks :</a:t>
            </a:r>
          </a:p>
          <a:p>
            <a:pPr lvl="1"/>
            <a:r>
              <a:rPr lang="en-US" dirty="0"/>
              <a:t>The survey, analysis and estimation may not 100% correct</a:t>
            </a:r>
          </a:p>
          <a:p>
            <a:pPr lvl="1"/>
            <a:r>
              <a:rPr lang="en-US" dirty="0"/>
              <a:t>Infrastructure deployment is time consuming</a:t>
            </a:r>
          </a:p>
          <a:p>
            <a:pPr lvl="1"/>
            <a:r>
              <a:rPr lang="en-US" dirty="0"/>
              <a:t>Enterprises should take the risk of wrong investment</a:t>
            </a:r>
          </a:p>
        </p:txBody>
      </p:sp>
      <p:sp>
        <p:nvSpPr>
          <p:cNvPr id="4" name="Date Placeholder 3">
            <a:extLst>
              <a:ext uri="{FF2B5EF4-FFF2-40B4-BE49-F238E27FC236}">
                <a16:creationId xmlns:a16="http://schemas.microsoft.com/office/drawing/2014/main" id="{23F0C91D-922E-C7E5-5DC7-E547A83EA284}"/>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757BCC35-040D-72FB-01C4-85B06D070E53}"/>
              </a:ext>
            </a:extLst>
          </p:cNvPr>
          <p:cNvSpPr>
            <a:spLocks noGrp="1"/>
          </p:cNvSpPr>
          <p:nvPr>
            <p:ph type="sldNum" sz="quarter" idx="12"/>
          </p:nvPr>
        </p:nvSpPr>
        <p:spPr/>
        <p:txBody>
          <a:bodyPr/>
          <a:lstStyle/>
          <a:p>
            <a:fld id="{B6F15528-21DE-4FAA-801E-634DDDAF4B2B}" type="slidenum">
              <a:rPr lang="en-US" smtClean="0"/>
              <a:pPr/>
              <a:t>59</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Definitions</a:t>
            </a:r>
          </a:p>
        </p:txBody>
      </p:sp>
      <p:sp>
        <p:nvSpPr>
          <p:cNvPr id="3" name="Content Placeholder 2"/>
          <p:cNvSpPr>
            <a:spLocks noGrp="1"/>
          </p:cNvSpPr>
          <p:nvPr>
            <p:ph idx="1"/>
          </p:nvPr>
        </p:nvSpPr>
        <p:spPr>
          <a:xfrm>
            <a:off x="457200" y="1600200"/>
            <a:ext cx="8229600" cy="3200400"/>
          </a:xfrm>
        </p:spPr>
        <p:txBody>
          <a:bodyPr/>
          <a:lstStyle/>
          <a:p>
            <a:r>
              <a:rPr lang="en-US" dirty="0"/>
              <a:t>Definition from </a:t>
            </a:r>
            <a:r>
              <a:rPr lang="en-US" b="1" i="1" dirty="0"/>
              <a:t>Wikipedia</a:t>
            </a:r>
          </a:p>
          <a:p>
            <a:pPr lvl="1"/>
            <a:r>
              <a:rPr lang="en-US" dirty="0"/>
              <a:t>Cloud computing is Internet-based computing, whereby shared resources, software, and information are provided to computers and other devices on demand, like the electricity grid.</a:t>
            </a:r>
          </a:p>
          <a:p>
            <a:pPr lvl="1"/>
            <a:r>
              <a:rPr lang="en-US" dirty="0"/>
              <a:t>Cloud computing is a style of computing in which dynamically scalable and often virtualized resources are provided as a service over the Internet.</a:t>
            </a:r>
          </a:p>
        </p:txBody>
      </p:sp>
      <p:pic>
        <p:nvPicPr>
          <p:cNvPr id="4098" name="Picture 2" descr="http://blogs.toonboom.com/professional/wp-content/uploads/2008/05/wikipedia-logo.png"/>
          <p:cNvPicPr>
            <a:picLocks noChangeAspect="1" noChangeArrowheads="1"/>
          </p:cNvPicPr>
          <p:nvPr/>
        </p:nvPicPr>
        <p:blipFill>
          <a:blip r:embed="rId2" cstate="print"/>
          <a:srcRect/>
          <a:stretch>
            <a:fillRect/>
          </a:stretch>
        </p:blipFill>
        <p:spPr bwMode="auto">
          <a:xfrm>
            <a:off x="6019800" y="3864260"/>
            <a:ext cx="2314575" cy="2841340"/>
          </a:xfrm>
          <a:prstGeom prst="rect">
            <a:avLst/>
          </a:prstGeom>
          <a:noFill/>
        </p:spPr>
      </p:pic>
      <p:pic>
        <p:nvPicPr>
          <p:cNvPr id="4100" name="Picture 4" descr="government datacentres"/>
          <p:cNvPicPr>
            <a:picLocks noChangeAspect="1" noChangeArrowheads="1"/>
          </p:cNvPicPr>
          <p:nvPr/>
        </p:nvPicPr>
        <p:blipFill>
          <a:blip r:embed="rId3" cstate="print"/>
          <a:srcRect/>
          <a:stretch>
            <a:fillRect/>
          </a:stretch>
        </p:blipFill>
        <p:spPr bwMode="auto">
          <a:xfrm>
            <a:off x="1143000" y="4071734"/>
            <a:ext cx="4684134" cy="2633866"/>
          </a:xfrm>
          <a:prstGeom prst="roundRect">
            <a:avLst>
              <a:gd name="adj" fmla="val 3412"/>
            </a:avLst>
          </a:prstGeom>
          <a:noFill/>
          <a:ln>
            <a:solidFill>
              <a:schemeClr val="accent1"/>
            </a:solidFill>
          </a:ln>
          <a:effectLst>
            <a:outerShdw blurRad="63500" sx="102000" sy="102000" algn="ctr" rotWithShape="0">
              <a:prstClr val="black">
                <a:alpha val="40000"/>
              </a:prstClr>
            </a:outerShdw>
          </a:effectLst>
        </p:spPr>
      </p:pic>
      <p:sp>
        <p:nvSpPr>
          <p:cNvPr id="6" name="Content Placeholder 2"/>
          <p:cNvSpPr txBox="1">
            <a:spLocks/>
          </p:cNvSpPr>
          <p:nvPr/>
        </p:nvSpPr>
        <p:spPr>
          <a:xfrm>
            <a:off x="457200" y="1600200"/>
            <a:ext cx="8229600" cy="3200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
                <a:schemeClr val="accent1">
                  <a:lumMod val="75000"/>
                </a:schemeClr>
              </a:buClr>
              <a:buSzTx/>
              <a:buFont typeface="Arial" pitchFamily="34" charset="0"/>
              <a:buChar char="•"/>
              <a:tabLst/>
              <a:defRPr/>
            </a:pPr>
            <a:r>
              <a:rPr kumimoji="0" lang="en-US" sz="2400" b="0" i="0"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Definition from </a:t>
            </a:r>
            <a:r>
              <a:rPr kumimoji="0" lang="en-US" sz="2400" b="1" i="1"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Wikipedia</a:t>
            </a: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Cloud computing is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Internet-based computing</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whereby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shared resources, software, and information</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are provided to computers and other devices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on demand</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like the electricity grid.</a:t>
            </a: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Cloud computing is a style of computing in which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dynamically scalable</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and often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virtualized resources </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are provided as a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service</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over the Internet.</a:t>
            </a:r>
          </a:p>
        </p:txBody>
      </p:sp>
      <p:sp>
        <p:nvSpPr>
          <p:cNvPr id="4" name="Date Placeholder 3">
            <a:extLst>
              <a:ext uri="{FF2B5EF4-FFF2-40B4-BE49-F238E27FC236}">
                <a16:creationId xmlns:a16="http://schemas.microsoft.com/office/drawing/2014/main" id="{3D8853DB-0972-A36F-3C4C-3987F1BEF75E}"/>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DA31930-E35E-8F94-0DC8-A5D3D1143109}"/>
              </a:ext>
            </a:extLst>
          </p:cNvPr>
          <p:cNvSpPr>
            <a:spLocks noGrp="1"/>
          </p:cNvSpPr>
          <p:nvPr>
            <p:ph type="sldNum" sz="quarter" idx="12"/>
          </p:nvPr>
        </p:nvSpPr>
        <p:spPr/>
        <p:txBody>
          <a:bodyPr/>
          <a:lstStyle/>
          <a:p>
            <a:fld id="{B6F15528-21DE-4FAA-801E-634DDDAF4B2B}" type="slidenum">
              <a:rPr lang="en-US" smtClean="0"/>
              <a:pPr/>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xEl>
                                              <p:pRg st="1" end="1"/>
                                            </p:txEl>
                                          </p:spTgt>
                                        </p:tgtEl>
                                      </p:cBhvr>
                                    </p:animEffect>
                                    <p:set>
                                      <p:cBhvr>
                                        <p:cTn id="10" dur="1" fill="hold">
                                          <p:stCondLst>
                                            <p:cond delay="499"/>
                                          </p:stCondLst>
                                        </p:cTn>
                                        <p:tgtEl>
                                          <p:spTgt spid="3">
                                            <p:txEl>
                                              <p:pRg st="1" end="1"/>
                                            </p:txEl>
                                          </p:spTgt>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3">
                                            <p:txEl>
                                              <p:pRg st="2" end="2"/>
                                            </p:txEl>
                                          </p:spTgt>
                                        </p:tgtEl>
                                      </p:cBhvr>
                                    </p:animEffect>
                                    <p:set>
                                      <p:cBhvr>
                                        <p:cTn id="13" dur="1" fill="hold">
                                          <p:stCondLst>
                                            <p:cond delay="499"/>
                                          </p:stCondLst>
                                        </p:cTn>
                                        <p:tgtEl>
                                          <p:spTgt spid="3">
                                            <p:txEl>
                                              <p:pRg st="2" end="2"/>
                                            </p:txEl>
                                          </p:spTgt>
                                        </p:tgtEl>
                                        <p:attrNameLst>
                                          <p:attrName>style.visibility</p:attrName>
                                        </p:attrNameLst>
                                      </p:cBhvr>
                                      <p:to>
                                        <p:strVal val="hidden"/>
                                      </p:to>
                                    </p:set>
                                  </p:childTnLst>
                                </p:cTn>
                              </p:par>
                              <p:par>
                                <p:cTn id="14" presetID="10" presetClass="entr" presetSubtype="0" fill="hold" grpId="0" nodeType="with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Effect transition="in" filter="fade">
                                      <p:cBhvr>
                                        <p:cTn id="16" dur="500"/>
                                        <p:tgtEl>
                                          <p:spTgt spid="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500"/>
                                        <p:tgtEl>
                                          <p:spTgt spid="6">
                                            <p:txEl>
                                              <p:pRg st="1" end="1"/>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fade">
                                      <p:cBhvr>
                                        <p:cTn id="22"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Initial Investment</a:t>
            </a:r>
          </a:p>
        </p:txBody>
      </p:sp>
      <p:sp>
        <p:nvSpPr>
          <p:cNvPr id="3" name="Content Placeholder 2"/>
          <p:cNvSpPr>
            <a:spLocks noGrp="1"/>
          </p:cNvSpPr>
          <p:nvPr>
            <p:ph idx="1"/>
          </p:nvPr>
        </p:nvSpPr>
        <p:spPr/>
        <p:txBody>
          <a:bodyPr/>
          <a:lstStyle/>
          <a:p>
            <a:r>
              <a:rPr lang="en-US" dirty="0"/>
              <a:t>Initiate business with Cloud Computing services :</a:t>
            </a:r>
          </a:p>
          <a:p>
            <a:pPr lvl="1"/>
            <a:r>
              <a:rPr lang="en-US" dirty="0"/>
              <a:t>Survey and analysis the industry and market</a:t>
            </a:r>
          </a:p>
          <a:p>
            <a:pPr lvl="1"/>
            <a:r>
              <a:rPr lang="en-US" dirty="0"/>
              <a:t>Chose one cloud provider for enterprise deployment</a:t>
            </a:r>
          </a:p>
          <a:p>
            <a:pPr lvl="1"/>
            <a:r>
              <a:rPr lang="en-US" dirty="0"/>
              <a:t>Design and develop business service upon cloud environment</a:t>
            </a:r>
          </a:p>
          <a:p>
            <a:pPr lvl="1"/>
            <a:r>
              <a:rPr lang="en-US" dirty="0"/>
              <a:t>Announce the business service to clients</a:t>
            </a:r>
            <a:br>
              <a:rPr lang="en-US" dirty="0"/>
            </a:br>
            <a:endParaRPr lang="en-US" dirty="0"/>
          </a:p>
          <a:p>
            <a:r>
              <a:rPr lang="en-US" dirty="0"/>
              <a:t>Some benefits :</a:t>
            </a:r>
          </a:p>
          <a:p>
            <a:pPr lvl="1"/>
            <a:r>
              <a:rPr lang="en-US" dirty="0"/>
              <a:t>Enterprise do not need to own the infrastructure</a:t>
            </a:r>
          </a:p>
          <a:p>
            <a:pPr lvl="1"/>
            <a:r>
              <a:rPr lang="en-US" dirty="0"/>
              <a:t>Enterprise can develop and deploy business service in short time</a:t>
            </a:r>
          </a:p>
          <a:p>
            <a:pPr lvl="1"/>
            <a:r>
              <a:rPr lang="en-US" dirty="0"/>
              <a:t>Enterprise can reduce the business loss of wrong investment</a:t>
            </a:r>
          </a:p>
        </p:txBody>
      </p:sp>
      <p:sp>
        <p:nvSpPr>
          <p:cNvPr id="4" name="Date Placeholder 3">
            <a:extLst>
              <a:ext uri="{FF2B5EF4-FFF2-40B4-BE49-F238E27FC236}">
                <a16:creationId xmlns:a16="http://schemas.microsoft.com/office/drawing/2014/main" id="{FAB00807-3381-F4F0-3E42-9DC7F513DE80}"/>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BA9D2652-D4C2-2EF4-6071-241C1791F95D}"/>
              </a:ext>
            </a:extLst>
          </p:cNvPr>
          <p:cNvSpPr>
            <a:spLocks noGrp="1"/>
          </p:cNvSpPr>
          <p:nvPr>
            <p:ph type="sldNum" sz="quarter" idx="12"/>
          </p:nvPr>
        </p:nvSpPr>
        <p:spPr/>
        <p:txBody>
          <a:bodyPr/>
          <a:lstStyle/>
          <a:p>
            <a:fld id="{B6F15528-21DE-4FAA-801E-634DDDAF4B2B}" type="slidenum">
              <a:rPr lang="en-US" smtClean="0"/>
              <a:pPr/>
              <a:t>60</a:t>
            </a:fld>
            <a:endParaRPr 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Initial Investment</a:t>
            </a:r>
          </a:p>
        </p:txBody>
      </p:sp>
      <p:sp>
        <p:nvSpPr>
          <p:cNvPr id="3" name="Content Placeholder 2"/>
          <p:cNvSpPr>
            <a:spLocks noGrp="1"/>
          </p:cNvSpPr>
          <p:nvPr>
            <p:ph idx="1"/>
          </p:nvPr>
        </p:nvSpPr>
        <p:spPr>
          <a:xfrm>
            <a:off x="471055" y="1336675"/>
            <a:ext cx="8229600" cy="533400"/>
          </a:xfrm>
        </p:spPr>
        <p:txBody>
          <a:bodyPr/>
          <a:lstStyle/>
          <a:p>
            <a:r>
              <a:rPr lang="en-US" dirty="0"/>
              <a:t>What dose cloud computing achieve ?</a:t>
            </a:r>
          </a:p>
        </p:txBody>
      </p:sp>
      <p:graphicFrame>
        <p:nvGraphicFramePr>
          <p:cNvPr id="5" name="Table 4"/>
          <p:cNvGraphicFramePr>
            <a:graphicFrameLocks noGrp="1"/>
          </p:cNvGraphicFramePr>
          <p:nvPr>
            <p:extLst>
              <p:ext uri="{D42A27DB-BD31-4B8C-83A1-F6EECF244321}">
                <p14:modId xmlns:p14="http://schemas.microsoft.com/office/powerpoint/2010/main" val="232314182"/>
              </p:ext>
            </p:extLst>
          </p:nvPr>
        </p:nvGraphicFramePr>
        <p:xfrm>
          <a:off x="1142999" y="1870075"/>
          <a:ext cx="6858001" cy="1752600"/>
        </p:xfrm>
        <a:graphic>
          <a:graphicData uri="http://schemas.openxmlformats.org/drawingml/2006/table">
            <a:tbl>
              <a:tblPr firstRow="1" bandRow="1">
                <a:tableStyleId>{7DF18680-E054-41AD-8BC1-D1AEF772440D}</a:tableStyleId>
              </a:tblPr>
              <a:tblGrid>
                <a:gridCol w="1855695">
                  <a:extLst>
                    <a:ext uri="{9D8B030D-6E8A-4147-A177-3AD203B41FA5}">
                      <a16:colId xmlns:a16="http://schemas.microsoft.com/office/drawing/2014/main" val="20000"/>
                    </a:ext>
                  </a:extLst>
                </a:gridCol>
                <a:gridCol w="2501153">
                  <a:extLst>
                    <a:ext uri="{9D8B030D-6E8A-4147-A177-3AD203B41FA5}">
                      <a16:colId xmlns:a16="http://schemas.microsoft.com/office/drawing/2014/main" val="20001"/>
                    </a:ext>
                  </a:extLst>
                </a:gridCol>
                <a:gridCol w="2501153">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Invest</a:t>
                      </a:r>
                      <a:r>
                        <a:rPr lang="en-US" b="1" i="1" baseline="0" dirty="0"/>
                        <a:t>ment Risk</a:t>
                      </a:r>
                      <a:endParaRPr lang="en-US" b="1" i="1" dirty="0"/>
                    </a:p>
                  </a:txBody>
                  <a:tcPr anchor="ctr"/>
                </a:tc>
                <a:tc>
                  <a:txBody>
                    <a:bodyPr/>
                    <a:lstStyle/>
                    <a:p>
                      <a:pPr algn="l"/>
                      <a:r>
                        <a:rPr lang="en-US" i="1" dirty="0">
                          <a:solidFill>
                            <a:schemeClr val="tx1"/>
                          </a:solidFill>
                        </a:rPr>
                        <a:t>Enterprise</a:t>
                      </a:r>
                      <a:r>
                        <a:rPr lang="en-US" i="1" baseline="0" dirty="0">
                          <a:solidFill>
                            <a:schemeClr val="tx1"/>
                          </a:solidFill>
                        </a:rPr>
                        <a:t> takes the risk</a:t>
                      </a:r>
                      <a:endParaRPr lang="en-US" i="1" dirty="0">
                        <a:solidFill>
                          <a:schemeClr val="tx1"/>
                        </a:solidFill>
                      </a:endParaRPr>
                    </a:p>
                  </a:txBody>
                  <a:tcPr anchor="ctr"/>
                </a:tc>
                <a:tc>
                  <a:txBody>
                    <a:bodyPr/>
                    <a:lstStyle/>
                    <a:p>
                      <a:pPr algn="l"/>
                      <a:r>
                        <a:rPr lang="en-US" i="1" dirty="0">
                          <a:solidFill>
                            <a:schemeClr val="tx1"/>
                          </a:solidFill>
                        </a:rPr>
                        <a:t>Cloud reduces the risk</a:t>
                      </a:r>
                    </a:p>
                  </a:txBody>
                  <a:tcPr anchor="ctr"/>
                </a:tc>
                <a:extLst>
                  <a:ext uri="{0D108BD9-81ED-4DB2-BD59-A6C34878D82A}">
                    <a16:rowId xmlns:a16="http://schemas.microsoft.com/office/drawing/2014/main" val="10001"/>
                  </a:ext>
                </a:extLst>
              </a:tr>
              <a:tr h="370840">
                <a:tc>
                  <a:txBody>
                    <a:bodyPr/>
                    <a:lstStyle/>
                    <a:p>
                      <a:r>
                        <a:rPr lang="en-US" b="1" i="1" dirty="0"/>
                        <a:t>Infrastructure</a:t>
                      </a:r>
                    </a:p>
                  </a:txBody>
                  <a:tcPr anchor="ctr"/>
                </a:tc>
                <a:tc>
                  <a:txBody>
                    <a:bodyPr/>
                    <a:lstStyle/>
                    <a:p>
                      <a:pPr algn="l"/>
                      <a:r>
                        <a:rPr lang="en-US" i="1" dirty="0">
                          <a:solidFill>
                            <a:schemeClr val="tx1"/>
                          </a:solidFill>
                        </a:rPr>
                        <a:t>Enterprise</a:t>
                      </a:r>
                      <a:r>
                        <a:rPr lang="en-US" i="1" baseline="0" dirty="0">
                          <a:solidFill>
                            <a:schemeClr val="tx1"/>
                          </a:solidFill>
                        </a:rPr>
                        <a:t> owns the infrastructure</a:t>
                      </a:r>
                      <a:endParaRPr lang="en-US" i="1" dirty="0">
                        <a:solidFill>
                          <a:schemeClr val="tx1"/>
                        </a:solidFill>
                      </a:endParaRPr>
                    </a:p>
                  </a:txBody>
                  <a:tcPr anchor="ctr"/>
                </a:tc>
                <a:tc>
                  <a:txBody>
                    <a:bodyPr/>
                    <a:lstStyle/>
                    <a:p>
                      <a:pPr algn="l"/>
                      <a:r>
                        <a:rPr lang="en-US" i="1" dirty="0">
                          <a:solidFill>
                            <a:schemeClr val="tx1"/>
                          </a:solidFill>
                        </a:rPr>
                        <a:t>Cloud provider owns the infrastructure</a:t>
                      </a:r>
                    </a:p>
                  </a:txBody>
                  <a:tcPr anchor="ctr"/>
                </a:tc>
                <a:extLst>
                  <a:ext uri="{0D108BD9-81ED-4DB2-BD59-A6C34878D82A}">
                    <a16:rowId xmlns:a16="http://schemas.microsoft.com/office/drawing/2014/main" val="10002"/>
                  </a:ext>
                </a:extLst>
              </a:tr>
              <a:tr h="370840">
                <a:tc>
                  <a:txBody>
                    <a:bodyPr/>
                    <a:lstStyle/>
                    <a:p>
                      <a:r>
                        <a:rPr lang="en-US" b="1" i="1" dirty="0"/>
                        <a:t>Time duration</a:t>
                      </a:r>
                    </a:p>
                  </a:txBody>
                  <a:tcPr anchor="ctr"/>
                </a:tc>
                <a:tc>
                  <a:txBody>
                    <a:bodyPr/>
                    <a:lstStyle/>
                    <a:p>
                      <a:pPr algn="l"/>
                      <a:r>
                        <a:rPr lang="en-US" i="1" dirty="0">
                          <a:solidFill>
                            <a:schemeClr val="tx1"/>
                          </a:solidFill>
                        </a:rPr>
                        <a:t>Long deployment time</a:t>
                      </a:r>
                    </a:p>
                  </a:txBody>
                  <a:tcPr anchor="ctr"/>
                </a:tc>
                <a:tc>
                  <a:txBody>
                    <a:bodyPr/>
                    <a:lstStyle/>
                    <a:p>
                      <a:pPr algn="l"/>
                      <a:r>
                        <a:rPr lang="en-US" i="1" dirty="0">
                          <a:solidFill>
                            <a:schemeClr val="tx1"/>
                          </a:solidFill>
                        </a:rPr>
                        <a:t>Fast to business ready</a:t>
                      </a:r>
                    </a:p>
                  </a:txBody>
                  <a:tcPr anchor="ctr"/>
                </a:tc>
                <a:extLst>
                  <a:ext uri="{0D108BD9-81ED-4DB2-BD59-A6C34878D82A}">
                    <a16:rowId xmlns:a16="http://schemas.microsoft.com/office/drawing/2014/main" val="10003"/>
                  </a:ext>
                </a:extLst>
              </a:tr>
            </a:tbl>
          </a:graphicData>
        </a:graphic>
      </p:graphicFrame>
      <p:pic>
        <p:nvPicPr>
          <p:cNvPr id="33798" name="Picture 6" descr="http://www.boltonpartners.com/_images/images/Investment.jpg"/>
          <p:cNvPicPr>
            <a:picLocks noChangeAspect="1" noChangeArrowheads="1"/>
          </p:cNvPicPr>
          <p:nvPr/>
        </p:nvPicPr>
        <p:blipFill>
          <a:blip r:embed="rId2" cstate="print"/>
          <a:srcRect t="33508"/>
          <a:stretch>
            <a:fillRect/>
          </a:stretch>
        </p:blipFill>
        <p:spPr bwMode="auto">
          <a:xfrm>
            <a:off x="2752724" y="3779837"/>
            <a:ext cx="3638550" cy="24193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Date Placeholder 3">
            <a:extLst>
              <a:ext uri="{FF2B5EF4-FFF2-40B4-BE49-F238E27FC236}">
                <a16:creationId xmlns:a16="http://schemas.microsoft.com/office/drawing/2014/main" id="{177472D4-CCBC-440E-2C97-4D920C040E4B}"/>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3FE231BD-5371-41C3-8CD2-0E717A1B54A7}"/>
              </a:ext>
            </a:extLst>
          </p:cNvPr>
          <p:cNvSpPr>
            <a:spLocks noGrp="1"/>
          </p:cNvSpPr>
          <p:nvPr>
            <p:ph type="sldNum" sz="quarter" idx="12"/>
          </p:nvPr>
        </p:nvSpPr>
        <p:spPr/>
        <p:txBody>
          <a:bodyPr/>
          <a:lstStyle/>
          <a:p>
            <a:fld id="{B6F15528-21DE-4FAA-801E-634DDDAF4B2B}" type="slidenum">
              <a:rPr lang="en-US" smtClean="0"/>
              <a:pPr/>
              <a:t>61</a:t>
            </a:fld>
            <a:endParaRPr 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Capital Expenditure</a:t>
            </a:r>
          </a:p>
        </p:txBody>
      </p:sp>
      <p:sp>
        <p:nvSpPr>
          <p:cNvPr id="3" name="Content Placeholder 2"/>
          <p:cNvSpPr>
            <a:spLocks noGrp="1"/>
          </p:cNvSpPr>
          <p:nvPr>
            <p:ph idx="1"/>
          </p:nvPr>
        </p:nvSpPr>
        <p:spPr>
          <a:xfrm>
            <a:off x="457200" y="1600200"/>
            <a:ext cx="8382000" cy="5029200"/>
          </a:xfrm>
        </p:spPr>
        <p:txBody>
          <a:bodyPr/>
          <a:lstStyle/>
          <a:p>
            <a:r>
              <a:rPr lang="en-US" dirty="0"/>
              <a:t>Traditional capital expenditure of enterprises :</a:t>
            </a:r>
          </a:p>
          <a:p>
            <a:pPr lvl="1"/>
            <a:r>
              <a:rPr lang="en-US" dirty="0"/>
              <a:t>Each enterprise should establish its own IT department</a:t>
            </a:r>
          </a:p>
          <a:p>
            <a:pPr lvl="1"/>
            <a:r>
              <a:rPr lang="en-US" dirty="0"/>
              <a:t>IT department should handle the listing jobs</a:t>
            </a:r>
          </a:p>
          <a:p>
            <a:pPr lvl="2"/>
            <a:r>
              <a:rPr lang="en-US" dirty="0"/>
              <a:t>Manage and administrate hardware and software</a:t>
            </a:r>
          </a:p>
          <a:p>
            <a:pPr lvl="2"/>
            <a:r>
              <a:rPr lang="en-US" dirty="0"/>
              <a:t>Apply regular data backup and check point process</a:t>
            </a:r>
          </a:p>
          <a:p>
            <a:pPr lvl="2"/>
            <a:r>
              <a:rPr lang="en-US" dirty="0"/>
              <a:t>Purchase new infrastructure and eliminate outdated one</a:t>
            </a:r>
          </a:p>
          <a:p>
            <a:pPr lvl="2"/>
            <a:r>
              <a:rPr lang="en-US" dirty="0"/>
              <a:t>Always standby for any unexpected IT problems</a:t>
            </a:r>
          </a:p>
          <a:p>
            <a:pPr lvl="1"/>
            <a:endParaRPr lang="en-US" dirty="0"/>
          </a:p>
          <a:p>
            <a:r>
              <a:rPr lang="en-US" dirty="0"/>
              <a:t>Some drawbacks :</a:t>
            </a:r>
          </a:p>
          <a:p>
            <a:pPr lvl="1"/>
            <a:r>
              <a:rPr lang="en-US" dirty="0"/>
              <a:t>Enterprise pays for IT investment which is not its business focus</a:t>
            </a:r>
          </a:p>
          <a:p>
            <a:pPr lvl="1"/>
            <a:r>
              <a:rPr lang="en-US" dirty="0"/>
              <a:t>Enterprise should take the risk of hardware/software malfunction</a:t>
            </a:r>
          </a:p>
          <a:p>
            <a:pPr lvl="1"/>
            <a:r>
              <a:rPr lang="en-US" dirty="0"/>
              <a:t>Replacing and updating infrastructure is time consuming and risky</a:t>
            </a:r>
          </a:p>
        </p:txBody>
      </p:sp>
      <p:sp>
        <p:nvSpPr>
          <p:cNvPr id="4" name="Date Placeholder 3">
            <a:extLst>
              <a:ext uri="{FF2B5EF4-FFF2-40B4-BE49-F238E27FC236}">
                <a16:creationId xmlns:a16="http://schemas.microsoft.com/office/drawing/2014/main" id="{B8C068CC-6399-8045-145B-D05467A6A283}"/>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002D2541-A6A2-5CB5-E124-C4E94756FF9E}"/>
              </a:ext>
            </a:extLst>
          </p:cNvPr>
          <p:cNvSpPr>
            <a:spLocks noGrp="1"/>
          </p:cNvSpPr>
          <p:nvPr>
            <p:ph type="sldNum" sz="quarter" idx="12"/>
          </p:nvPr>
        </p:nvSpPr>
        <p:spPr/>
        <p:txBody>
          <a:bodyPr/>
          <a:lstStyle/>
          <a:p>
            <a:fld id="{B6F15528-21DE-4FAA-801E-634DDDAF4B2B}" type="slidenum">
              <a:rPr lang="en-US" smtClean="0"/>
              <a:pPr/>
              <a:t>62</a:t>
            </a:fld>
            <a:endParaRPr 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Capital Expenditure</a:t>
            </a:r>
          </a:p>
        </p:txBody>
      </p:sp>
      <p:sp>
        <p:nvSpPr>
          <p:cNvPr id="3" name="Content Placeholder 2"/>
          <p:cNvSpPr>
            <a:spLocks noGrp="1"/>
          </p:cNvSpPr>
          <p:nvPr>
            <p:ph idx="1"/>
          </p:nvPr>
        </p:nvSpPr>
        <p:spPr>
          <a:xfrm>
            <a:off x="457200" y="1600200"/>
            <a:ext cx="8229600" cy="4953000"/>
          </a:xfrm>
        </p:spPr>
        <p:txBody>
          <a:bodyPr/>
          <a:lstStyle/>
          <a:p>
            <a:r>
              <a:rPr lang="en-US" dirty="0"/>
              <a:t>Capital expenditure with Cloud Computing service :</a:t>
            </a:r>
          </a:p>
          <a:p>
            <a:pPr lvl="1"/>
            <a:r>
              <a:rPr lang="en-US" dirty="0"/>
              <a:t>Enterprise can almost dismiss its IT department</a:t>
            </a:r>
          </a:p>
          <a:p>
            <a:pPr lvl="1"/>
            <a:r>
              <a:rPr lang="en-US" dirty="0"/>
              <a:t>The jobs of IT department can be achieved by cloud provider</a:t>
            </a:r>
          </a:p>
          <a:p>
            <a:pPr lvl="2"/>
            <a:r>
              <a:rPr lang="en-US" dirty="0"/>
              <a:t>Dynamically update and upgrade hardware or software</a:t>
            </a:r>
          </a:p>
          <a:p>
            <a:pPr lvl="2"/>
            <a:r>
              <a:rPr lang="en-US" dirty="0"/>
              <a:t>Dynamically provision and deploy infrastructure for enterprise</a:t>
            </a:r>
          </a:p>
          <a:p>
            <a:pPr lvl="2"/>
            <a:r>
              <a:rPr lang="en-US" dirty="0"/>
              <a:t>Automatically backup data and check consistency</a:t>
            </a:r>
          </a:p>
          <a:p>
            <a:pPr lvl="2"/>
            <a:r>
              <a:rPr lang="en-US" dirty="0"/>
              <a:t>Self-recover from disaster or system malfunction</a:t>
            </a:r>
          </a:p>
          <a:p>
            <a:pPr lvl="1"/>
            <a:endParaRPr lang="en-US" dirty="0"/>
          </a:p>
          <a:p>
            <a:r>
              <a:rPr lang="en-US" dirty="0"/>
              <a:t>Some benefits :</a:t>
            </a:r>
          </a:p>
          <a:p>
            <a:pPr lvl="1"/>
            <a:r>
              <a:rPr lang="en-US" dirty="0"/>
              <a:t>Enterprise can shift effort to its business focus</a:t>
            </a:r>
          </a:p>
          <a:p>
            <a:pPr lvl="1"/>
            <a:r>
              <a:rPr lang="en-US" dirty="0"/>
              <a:t>Enterprise can reconfigure its IT services in short time</a:t>
            </a:r>
          </a:p>
          <a:p>
            <a:pPr lvl="1"/>
            <a:r>
              <a:rPr lang="en-US" dirty="0"/>
              <a:t>Enterprise pays to cloud provider as many as the service used</a:t>
            </a:r>
          </a:p>
        </p:txBody>
      </p:sp>
      <p:sp>
        <p:nvSpPr>
          <p:cNvPr id="4" name="Date Placeholder 3">
            <a:extLst>
              <a:ext uri="{FF2B5EF4-FFF2-40B4-BE49-F238E27FC236}">
                <a16:creationId xmlns:a16="http://schemas.microsoft.com/office/drawing/2014/main" id="{4593EDC0-633C-7D14-6FFB-C5828E985377}"/>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1570C8C9-B5D1-E552-4458-047393B25304}"/>
              </a:ext>
            </a:extLst>
          </p:cNvPr>
          <p:cNvSpPr>
            <a:spLocks noGrp="1"/>
          </p:cNvSpPr>
          <p:nvPr>
            <p:ph type="sldNum" sz="quarter" idx="12"/>
          </p:nvPr>
        </p:nvSpPr>
        <p:spPr/>
        <p:txBody>
          <a:bodyPr/>
          <a:lstStyle/>
          <a:p>
            <a:fld id="{B6F15528-21DE-4FAA-801E-634DDDAF4B2B}" type="slidenum">
              <a:rPr lang="en-US" smtClean="0"/>
              <a:pPr/>
              <a:t>63</a:t>
            </a:fld>
            <a:endParaRPr lang="en-US"/>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Capital Expenditure</a:t>
            </a:r>
          </a:p>
        </p:txBody>
      </p:sp>
      <p:sp>
        <p:nvSpPr>
          <p:cNvPr id="3" name="Content Placeholder 2"/>
          <p:cNvSpPr>
            <a:spLocks noGrp="1"/>
          </p:cNvSpPr>
          <p:nvPr>
            <p:ph idx="1"/>
          </p:nvPr>
        </p:nvSpPr>
        <p:spPr>
          <a:xfrm>
            <a:off x="457200" y="1294534"/>
            <a:ext cx="8229600" cy="457200"/>
          </a:xfrm>
        </p:spPr>
        <p:txBody>
          <a:bodyPr/>
          <a:lstStyle/>
          <a:p>
            <a:r>
              <a:rPr lang="en-US" dirty="0"/>
              <a:t>What dose cloud computing achieve ?</a:t>
            </a:r>
          </a:p>
        </p:txBody>
      </p:sp>
      <p:pic>
        <p:nvPicPr>
          <p:cNvPr id="40962" name="Picture 2" descr="http://www.candangroup.com/images/spot/investment.jpg"/>
          <p:cNvPicPr>
            <a:picLocks noChangeAspect="1" noChangeArrowheads="1"/>
          </p:cNvPicPr>
          <p:nvPr/>
        </p:nvPicPr>
        <p:blipFill>
          <a:blip r:embed="rId2" cstate="print"/>
          <a:srcRect/>
          <a:stretch>
            <a:fillRect/>
          </a:stretch>
        </p:blipFill>
        <p:spPr bwMode="auto">
          <a:xfrm>
            <a:off x="1981200" y="4085359"/>
            <a:ext cx="5063695" cy="22709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5" name="Table 4"/>
          <p:cNvGraphicFramePr>
            <a:graphicFrameLocks noGrp="1"/>
          </p:cNvGraphicFramePr>
          <p:nvPr>
            <p:extLst>
              <p:ext uri="{D42A27DB-BD31-4B8C-83A1-F6EECF244321}">
                <p14:modId xmlns:p14="http://schemas.microsoft.com/office/powerpoint/2010/main" val="827062201"/>
              </p:ext>
            </p:extLst>
          </p:nvPr>
        </p:nvGraphicFramePr>
        <p:xfrm>
          <a:off x="1333499" y="1884795"/>
          <a:ext cx="6477001" cy="2021840"/>
        </p:xfrm>
        <a:graphic>
          <a:graphicData uri="http://schemas.openxmlformats.org/drawingml/2006/table">
            <a:tbl>
              <a:tblPr firstRow="1" bandRow="1">
                <a:tableStyleId>{7DF18680-E054-41AD-8BC1-D1AEF772440D}</a:tableStyleId>
              </a:tblPr>
              <a:tblGrid>
                <a:gridCol w="1752601">
                  <a:extLst>
                    <a:ext uri="{9D8B030D-6E8A-4147-A177-3AD203B41FA5}">
                      <a16:colId xmlns:a16="http://schemas.microsoft.com/office/drawing/2014/main" val="20000"/>
                    </a:ext>
                  </a:extLst>
                </a:gridCol>
                <a:gridCol w="2362200">
                  <a:extLst>
                    <a:ext uri="{9D8B030D-6E8A-4147-A177-3AD203B41FA5}">
                      <a16:colId xmlns:a16="http://schemas.microsoft.com/office/drawing/2014/main" val="20001"/>
                    </a:ext>
                  </a:extLst>
                </a:gridCol>
                <a:gridCol w="23622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Business focus</a:t>
                      </a:r>
                    </a:p>
                  </a:txBody>
                  <a:tcPr anchor="ctr"/>
                </a:tc>
                <a:tc>
                  <a:txBody>
                    <a:bodyPr/>
                    <a:lstStyle/>
                    <a:p>
                      <a:pPr algn="l"/>
                      <a:r>
                        <a:rPr lang="en-US" i="1" dirty="0">
                          <a:solidFill>
                            <a:schemeClr val="tx1"/>
                          </a:solidFill>
                        </a:rPr>
                        <a:t>Need to own its </a:t>
                      </a:r>
                      <a:r>
                        <a:rPr lang="en-US" i="1" baseline="0" dirty="0">
                          <a:solidFill>
                            <a:schemeClr val="tx1"/>
                          </a:solidFill>
                        </a:rPr>
                        <a:t>IT department</a:t>
                      </a:r>
                      <a:endParaRPr lang="en-US" i="1" dirty="0">
                        <a:solidFill>
                          <a:schemeClr val="tx1"/>
                        </a:solidFill>
                      </a:endParaRPr>
                    </a:p>
                  </a:txBody>
                  <a:tcPr anchor="ctr"/>
                </a:tc>
                <a:tc>
                  <a:txBody>
                    <a:bodyPr/>
                    <a:lstStyle/>
                    <a:p>
                      <a:pPr algn="l"/>
                      <a:r>
                        <a:rPr lang="en-US" i="1" dirty="0">
                          <a:solidFill>
                            <a:schemeClr val="tx1"/>
                          </a:solidFill>
                        </a:rPr>
                        <a:t>Cloud provider takes care everything</a:t>
                      </a:r>
                    </a:p>
                  </a:txBody>
                  <a:tcPr anchor="ctr"/>
                </a:tc>
                <a:extLst>
                  <a:ext uri="{0D108BD9-81ED-4DB2-BD59-A6C34878D82A}">
                    <a16:rowId xmlns:a16="http://schemas.microsoft.com/office/drawing/2014/main" val="10001"/>
                  </a:ext>
                </a:extLst>
              </a:tr>
              <a:tr h="370840">
                <a:tc>
                  <a:txBody>
                    <a:bodyPr/>
                    <a:lstStyle/>
                    <a:p>
                      <a:r>
                        <a:rPr lang="en-US" b="1" i="1" dirty="0"/>
                        <a:t>Payment</a:t>
                      </a:r>
                    </a:p>
                  </a:txBody>
                  <a:tcPr anchor="ctr"/>
                </a:tc>
                <a:tc>
                  <a:txBody>
                    <a:bodyPr/>
                    <a:lstStyle/>
                    <a:p>
                      <a:pPr algn="l"/>
                      <a:r>
                        <a:rPr lang="en-US" i="1" dirty="0">
                          <a:solidFill>
                            <a:schemeClr val="tx1"/>
                          </a:solidFill>
                        </a:rPr>
                        <a:t>Pay for all investment</a:t>
                      </a:r>
                      <a:r>
                        <a:rPr lang="en-US" i="1" baseline="0" dirty="0">
                          <a:solidFill>
                            <a:schemeClr val="tx1"/>
                          </a:solidFill>
                        </a:rPr>
                        <a:t> and human resource</a:t>
                      </a:r>
                      <a:endParaRPr lang="en-US" i="1" dirty="0">
                        <a:solidFill>
                          <a:schemeClr val="tx1"/>
                        </a:solidFill>
                      </a:endParaRPr>
                    </a:p>
                  </a:txBody>
                  <a:tcPr anchor="ctr"/>
                </a:tc>
                <a:tc>
                  <a:txBody>
                    <a:bodyPr/>
                    <a:lstStyle/>
                    <a:p>
                      <a:pPr algn="l"/>
                      <a:r>
                        <a:rPr lang="en-US" i="1" dirty="0">
                          <a:solidFill>
                            <a:schemeClr val="tx1"/>
                          </a:solidFill>
                        </a:rPr>
                        <a:t>Enterprise pays as the</a:t>
                      </a:r>
                      <a:r>
                        <a:rPr lang="en-US" i="1" baseline="0" dirty="0">
                          <a:solidFill>
                            <a:schemeClr val="tx1"/>
                          </a:solidFill>
                        </a:rPr>
                        <a:t> service used</a:t>
                      </a:r>
                      <a:endParaRPr lang="en-US" i="1" dirty="0">
                        <a:solidFill>
                          <a:schemeClr val="tx1"/>
                        </a:solidFill>
                      </a:endParaRPr>
                    </a:p>
                  </a:txBody>
                  <a:tcPr anchor="ctr"/>
                </a:tc>
                <a:extLst>
                  <a:ext uri="{0D108BD9-81ED-4DB2-BD59-A6C34878D82A}">
                    <a16:rowId xmlns:a16="http://schemas.microsoft.com/office/drawing/2014/main" val="10002"/>
                  </a:ext>
                </a:extLst>
              </a:tr>
              <a:tr h="370840">
                <a:tc>
                  <a:txBody>
                    <a:bodyPr/>
                    <a:lstStyle/>
                    <a:p>
                      <a:r>
                        <a:rPr lang="en-US" b="1" i="1" dirty="0"/>
                        <a:t>Time duration</a:t>
                      </a:r>
                    </a:p>
                  </a:txBody>
                  <a:tcPr anchor="ctr"/>
                </a:tc>
                <a:tc>
                  <a:txBody>
                    <a:bodyPr/>
                    <a:lstStyle/>
                    <a:p>
                      <a:pPr algn="l"/>
                      <a:r>
                        <a:rPr lang="en-US" i="1" dirty="0">
                          <a:solidFill>
                            <a:schemeClr val="tx1"/>
                          </a:solidFill>
                        </a:rPr>
                        <a:t>Long establish</a:t>
                      </a:r>
                      <a:r>
                        <a:rPr lang="en-US" i="1" baseline="0" dirty="0">
                          <a:solidFill>
                            <a:schemeClr val="tx1"/>
                          </a:solidFill>
                        </a:rPr>
                        <a:t> </a:t>
                      </a:r>
                      <a:r>
                        <a:rPr lang="en-US" i="1" dirty="0">
                          <a:solidFill>
                            <a:schemeClr val="tx1"/>
                          </a:solidFill>
                        </a:rPr>
                        <a:t>time</a:t>
                      </a:r>
                    </a:p>
                  </a:txBody>
                  <a:tcPr anchor="ctr"/>
                </a:tc>
                <a:tc>
                  <a:txBody>
                    <a:bodyPr/>
                    <a:lstStyle/>
                    <a:p>
                      <a:pPr algn="l"/>
                      <a:r>
                        <a:rPr lang="en-US" i="1" dirty="0">
                          <a:solidFill>
                            <a:schemeClr val="tx1"/>
                          </a:solidFill>
                        </a:rPr>
                        <a:t>Fast to business ready</a:t>
                      </a:r>
                    </a:p>
                  </a:txBody>
                  <a:tcPr anchor="ctr"/>
                </a:tc>
                <a:extLst>
                  <a:ext uri="{0D108BD9-81ED-4DB2-BD59-A6C34878D82A}">
                    <a16:rowId xmlns:a16="http://schemas.microsoft.com/office/drawing/2014/main" val="10003"/>
                  </a:ext>
                </a:extLst>
              </a:tr>
            </a:tbl>
          </a:graphicData>
        </a:graphic>
      </p:graphicFrame>
      <p:sp>
        <p:nvSpPr>
          <p:cNvPr id="4" name="Date Placeholder 3">
            <a:extLst>
              <a:ext uri="{FF2B5EF4-FFF2-40B4-BE49-F238E27FC236}">
                <a16:creationId xmlns:a16="http://schemas.microsoft.com/office/drawing/2014/main" id="{B940A00B-97F0-4051-8166-54B449B424BF}"/>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D6C17291-C71E-4EDB-4A05-6FE3A341364E}"/>
              </a:ext>
            </a:extLst>
          </p:cNvPr>
          <p:cNvSpPr>
            <a:spLocks noGrp="1"/>
          </p:cNvSpPr>
          <p:nvPr>
            <p:ph type="sldNum" sz="quarter" idx="12"/>
          </p:nvPr>
        </p:nvSpPr>
        <p:spPr/>
        <p:txBody>
          <a:bodyPr/>
          <a:lstStyle/>
          <a:p>
            <a:fld id="{B6F15528-21DE-4FAA-801E-634DDDAF4B2B}" type="slidenum">
              <a:rPr lang="en-US" smtClean="0"/>
              <a:pPr/>
              <a:t>64</a:t>
            </a:fld>
            <a:endParaRPr lang="en-US"/>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Industrial Specialization</a:t>
            </a:r>
          </a:p>
        </p:txBody>
      </p:sp>
      <p:sp>
        <p:nvSpPr>
          <p:cNvPr id="3" name="Content Placeholder 2"/>
          <p:cNvSpPr>
            <a:spLocks noGrp="1"/>
          </p:cNvSpPr>
          <p:nvPr>
            <p:ph idx="1"/>
          </p:nvPr>
        </p:nvSpPr>
        <p:spPr/>
        <p:txBody>
          <a:bodyPr/>
          <a:lstStyle/>
          <a:p>
            <a:r>
              <a:rPr lang="en-US" dirty="0"/>
              <a:t>Traditional industry and market :</a:t>
            </a:r>
          </a:p>
          <a:p>
            <a:pPr lvl="1"/>
            <a:r>
              <a:rPr lang="en-US" dirty="0"/>
              <a:t>Every enterprise has to own its IT department</a:t>
            </a:r>
          </a:p>
          <a:p>
            <a:pPr lvl="1"/>
            <a:r>
              <a:rPr lang="en-US" dirty="0"/>
              <a:t>IT resource is managed by enterprise themselves</a:t>
            </a:r>
          </a:p>
          <a:p>
            <a:pPr lvl="1"/>
            <a:r>
              <a:rPr lang="en-US" dirty="0"/>
              <a:t>IT complexity should be well taken care by enterprise themselves</a:t>
            </a:r>
            <a:br>
              <a:rPr lang="en-US" dirty="0"/>
            </a:br>
            <a:endParaRPr lang="en-US" dirty="0"/>
          </a:p>
          <a:p>
            <a:r>
              <a:rPr lang="en-US" dirty="0"/>
              <a:t>Some drawbacks :</a:t>
            </a:r>
          </a:p>
          <a:p>
            <a:pPr lvl="1"/>
            <a:r>
              <a:rPr lang="en-US" dirty="0"/>
              <a:t>IT department is not the business focus of enterprise</a:t>
            </a:r>
          </a:p>
          <a:p>
            <a:pPr lvl="1"/>
            <a:r>
              <a:rPr lang="en-US" dirty="0"/>
              <a:t>Most of enterprises do not well maintain their IT resources</a:t>
            </a:r>
          </a:p>
          <a:p>
            <a:pPr lvl="1"/>
            <a:r>
              <a:rPr lang="en-US" dirty="0"/>
              <a:t>Enterprise seldom optimizes their IT resource usage</a:t>
            </a:r>
          </a:p>
        </p:txBody>
      </p:sp>
      <p:sp>
        <p:nvSpPr>
          <p:cNvPr id="4" name="Date Placeholder 3">
            <a:extLst>
              <a:ext uri="{FF2B5EF4-FFF2-40B4-BE49-F238E27FC236}">
                <a16:creationId xmlns:a16="http://schemas.microsoft.com/office/drawing/2014/main" id="{3EE850E6-8AF2-E732-3D9E-68942F042C98}"/>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47E980CE-9C6E-D407-BC08-00C36DB38892}"/>
              </a:ext>
            </a:extLst>
          </p:cNvPr>
          <p:cNvSpPr>
            <a:spLocks noGrp="1"/>
          </p:cNvSpPr>
          <p:nvPr>
            <p:ph type="sldNum" sz="quarter" idx="12"/>
          </p:nvPr>
        </p:nvSpPr>
        <p:spPr/>
        <p:txBody>
          <a:bodyPr/>
          <a:lstStyle/>
          <a:p>
            <a:fld id="{B6F15528-21DE-4FAA-801E-634DDDAF4B2B}" type="slidenum">
              <a:rPr lang="en-US" smtClean="0"/>
              <a:pPr/>
              <a:t>65</a:t>
            </a:fld>
            <a:endParaRPr 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Industrial Specialization</a:t>
            </a:r>
          </a:p>
        </p:txBody>
      </p:sp>
      <p:sp>
        <p:nvSpPr>
          <p:cNvPr id="3" name="Content Placeholder 2"/>
          <p:cNvSpPr>
            <a:spLocks noGrp="1"/>
          </p:cNvSpPr>
          <p:nvPr>
            <p:ph idx="1"/>
          </p:nvPr>
        </p:nvSpPr>
        <p:spPr>
          <a:xfrm>
            <a:off x="457200" y="1600200"/>
            <a:ext cx="8382000" cy="4525963"/>
          </a:xfrm>
        </p:spPr>
        <p:txBody>
          <a:bodyPr/>
          <a:lstStyle/>
          <a:p>
            <a:r>
              <a:rPr lang="en-US" dirty="0"/>
              <a:t>Collaboration with Cloud providers :</a:t>
            </a:r>
          </a:p>
          <a:p>
            <a:pPr lvl="1"/>
            <a:r>
              <a:rPr lang="en-US" dirty="0"/>
              <a:t>Cloud providers centrally maintain IT infrastructure for clients</a:t>
            </a:r>
          </a:p>
          <a:p>
            <a:pPr lvl="1"/>
            <a:r>
              <a:rPr lang="en-US" dirty="0"/>
              <a:t>Cloud providers employ experts for management and administration</a:t>
            </a:r>
          </a:p>
          <a:p>
            <a:pPr lvl="1"/>
            <a:r>
              <a:rPr lang="en-US" dirty="0"/>
              <a:t>Cloud providers focus on providing reliable IT services</a:t>
            </a:r>
          </a:p>
          <a:p>
            <a:pPr lvl="1"/>
            <a:r>
              <a:rPr lang="en-US" dirty="0"/>
              <a:t>Enterprises only rent the service they need and care</a:t>
            </a:r>
            <a:br>
              <a:rPr lang="en-US" dirty="0"/>
            </a:br>
            <a:endParaRPr lang="en-US" dirty="0"/>
          </a:p>
          <a:p>
            <a:r>
              <a:rPr lang="en-US" dirty="0"/>
              <a:t>Some benefits :</a:t>
            </a:r>
          </a:p>
          <a:p>
            <a:pPr lvl="1"/>
            <a:r>
              <a:rPr lang="en-US" dirty="0"/>
              <a:t>Industrial specialization will be improved</a:t>
            </a:r>
          </a:p>
          <a:p>
            <a:pPr lvl="1"/>
            <a:r>
              <a:rPr lang="en-US" dirty="0"/>
              <a:t>IT service performance will be optimized</a:t>
            </a:r>
          </a:p>
          <a:p>
            <a:pPr lvl="1"/>
            <a:r>
              <a:rPr lang="en-US" dirty="0"/>
              <a:t>Enterprise business focus will be enhanced</a:t>
            </a:r>
          </a:p>
          <a:p>
            <a:pPr lvl="1"/>
            <a:r>
              <a:rPr lang="en-US" dirty="0"/>
              <a:t>IT resource waste will be reduced</a:t>
            </a:r>
          </a:p>
        </p:txBody>
      </p:sp>
      <p:sp>
        <p:nvSpPr>
          <p:cNvPr id="4" name="Date Placeholder 3">
            <a:extLst>
              <a:ext uri="{FF2B5EF4-FFF2-40B4-BE49-F238E27FC236}">
                <a16:creationId xmlns:a16="http://schemas.microsoft.com/office/drawing/2014/main" id="{8ED6CE63-FE91-CC85-CD2A-7C25718BAE25}"/>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06E6086C-D5BA-A321-1395-36A3F34B33B7}"/>
              </a:ext>
            </a:extLst>
          </p:cNvPr>
          <p:cNvSpPr>
            <a:spLocks noGrp="1"/>
          </p:cNvSpPr>
          <p:nvPr>
            <p:ph type="sldNum" sz="quarter" idx="12"/>
          </p:nvPr>
        </p:nvSpPr>
        <p:spPr/>
        <p:txBody>
          <a:bodyPr/>
          <a:lstStyle/>
          <a:p>
            <a:fld id="{B6F15528-21DE-4FAA-801E-634DDDAF4B2B}" type="slidenum">
              <a:rPr lang="en-US" smtClean="0"/>
              <a:pPr/>
              <a:t>66</a:t>
            </a:fld>
            <a:endParaRPr 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Industrial Specialization</a:t>
            </a:r>
          </a:p>
        </p:txBody>
      </p:sp>
      <p:sp>
        <p:nvSpPr>
          <p:cNvPr id="3" name="Content Placeholder 2"/>
          <p:cNvSpPr>
            <a:spLocks noGrp="1"/>
          </p:cNvSpPr>
          <p:nvPr>
            <p:ph idx="1"/>
          </p:nvPr>
        </p:nvSpPr>
        <p:spPr>
          <a:xfrm>
            <a:off x="491836" y="1303251"/>
            <a:ext cx="8229600" cy="457200"/>
          </a:xfrm>
        </p:spPr>
        <p:txBody>
          <a:bodyPr/>
          <a:lstStyle/>
          <a:p>
            <a:r>
              <a:rPr lang="en-US" dirty="0"/>
              <a:t>What dose cloud computing achieve ?</a:t>
            </a:r>
          </a:p>
        </p:txBody>
      </p:sp>
      <p:pic>
        <p:nvPicPr>
          <p:cNvPr id="41986" name="Picture 2" descr="http://www.srlab.com.cn/images/ShakeHands.jpg"/>
          <p:cNvPicPr>
            <a:picLocks noChangeAspect="1" noChangeArrowheads="1"/>
          </p:cNvPicPr>
          <p:nvPr/>
        </p:nvPicPr>
        <p:blipFill>
          <a:blip r:embed="rId2" cstate="print"/>
          <a:srcRect t="5530" b="9677"/>
          <a:stretch>
            <a:fillRect/>
          </a:stretch>
        </p:blipFill>
        <p:spPr bwMode="auto">
          <a:xfrm>
            <a:off x="2529244" y="3947356"/>
            <a:ext cx="4023956" cy="22677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5" name="Table 4"/>
          <p:cNvGraphicFramePr>
            <a:graphicFrameLocks noGrp="1"/>
          </p:cNvGraphicFramePr>
          <p:nvPr>
            <p:extLst>
              <p:ext uri="{D42A27DB-BD31-4B8C-83A1-F6EECF244321}">
                <p14:modId xmlns:p14="http://schemas.microsoft.com/office/powerpoint/2010/main" val="3723674429"/>
              </p:ext>
            </p:extLst>
          </p:nvPr>
        </p:nvGraphicFramePr>
        <p:xfrm>
          <a:off x="1142999" y="1760451"/>
          <a:ext cx="6858001" cy="2021840"/>
        </p:xfrm>
        <a:graphic>
          <a:graphicData uri="http://schemas.openxmlformats.org/drawingml/2006/table">
            <a:tbl>
              <a:tblPr firstRow="1" bandRow="1">
                <a:tableStyleId>{7DF18680-E054-41AD-8BC1-D1AEF772440D}</a:tableStyleId>
              </a:tblPr>
              <a:tblGrid>
                <a:gridCol w="1855695">
                  <a:extLst>
                    <a:ext uri="{9D8B030D-6E8A-4147-A177-3AD203B41FA5}">
                      <a16:colId xmlns:a16="http://schemas.microsoft.com/office/drawing/2014/main" val="20000"/>
                    </a:ext>
                  </a:extLst>
                </a:gridCol>
                <a:gridCol w="2501153">
                  <a:extLst>
                    <a:ext uri="{9D8B030D-6E8A-4147-A177-3AD203B41FA5}">
                      <a16:colId xmlns:a16="http://schemas.microsoft.com/office/drawing/2014/main" val="20001"/>
                    </a:ext>
                  </a:extLst>
                </a:gridCol>
                <a:gridCol w="2501153">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Collaboration</a:t>
                      </a:r>
                    </a:p>
                  </a:txBody>
                  <a:tcPr anchor="ctr"/>
                </a:tc>
                <a:tc>
                  <a:txBody>
                    <a:bodyPr/>
                    <a:lstStyle/>
                    <a:p>
                      <a:pPr algn="l"/>
                      <a:r>
                        <a:rPr lang="en-US" i="1" dirty="0">
                          <a:solidFill>
                            <a:schemeClr val="tx1"/>
                          </a:solidFill>
                        </a:rPr>
                        <a:t>Enterprise needs</a:t>
                      </a:r>
                      <a:r>
                        <a:rPr lang="en-US" i="1" baseline="0" dirty="0">
                          <a:solidFill>
                            <a:schemeClr val="tx1"/>
                          </a:solidFill>
                        </a:rPr>
                        <a:t> to take care everything</a:t>
                      </a:r>
                      <a:endParaRPr lang="en-US" i="1" dirty="0">
                        <a:solidFill>
                          <a:schemeClr val="tx1"/>
                        </a:solidFill>
                      </a:endParaRPr>
                    </a:p>
                  </a:txBody>
                  <a:tcPr anchor="ctr"/>
                </a:tc>
                <a:tc>
                  <a:txBody>
                    <a:bodyPr/>
                    <a:lstStyle/>
                    <a:p>
                      <a:pPr algn="l"/>
                      <a:r>
                        <a:rPr lang="en-US" i="1" dirty="0">
                          <a:solidFill>
                            <a:schemeClr val="tx1"/>
                          </a:solidFill>
                        </a:rPr>
                        <a:t>Enterprise</a:t>
                      </a:r>
                      <a:r>
                        <a:rPr lang="en-US" i="1" baseline="0" dirty="0">
                          <a:solidFill>
                            <a:schemeClr val="tx1"/>
                          </a:solidFill>
                        </a:rPr>
                        <a:t> focuses on its own business</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Management</a:t>
                      </a:r>
                    </a:p>
                  </a:txBody>
                  <a:tcPr anchor="ctr"/>
                </a:tc>
                <a:tc>
                  <a:txBody>
                    <a:bodyPr/>
                    <a:lstStyle/>
                    <a:p>
                      <a:pPr algn="l"/>
                      <a:r>
                        <a:rPr lang="en-US" i="1" dirty="0">
                          <a:solidFill>
                            <a:schemeClr val="tx1"/>
                          </a:solidFill>
                        </a:rPr>
                        <a:t>Enterprise works with poor manageability</a:t>
                      </a:r>
                    </a:p>
                  </a:txBody>
                  <a:tcPr anchor="ctr"/>
                </a:tc>
                <a:tc>
                  <a:txBody>
                    <a:bodyPr/>
                    <a:lstStyle/>
                    <a:p>
                      <a:pPr algn="l"/>
                      <a:r>
                        <a:rPr lang="en-US" i="1" dirty="0">
                          <a:solidFill>
                            <a:schemeClr val="tx1"/>
                          </a:solidFill>
                        </a:rPr>
                        <a:t>Cloud</a:t>
                      </a:r>
                      <a:r>
                        <a:rPr lang="en-US" i="1" baseline="0" dirty="0">
                          <a:solidFill>
                            <a:schemeClr val="tx1"/>
                          </a:solidFill>
                        </a:rPr>
                        <a:t> provider applies professional control</a:t>
                      </a:r>
                      <a:endParaRPr lang="en-US" i="1" dirty="0">
                        <a:solidFill>
                          <a:schemeClr val="tx1"/>
                        </a:solidFill>
                      </a:endParaRPr>
                    </a:p>
                  </a:txBody>
                  <a:tcPr anchor="ctr"/>
                </a:tc>
                <a:extLst>
                  <a:ext uri="{0D108BD9-81ED-4DB2-BD59-A6C34878D82A}">
                    <a16:rowId xmlns:a16="http://schemas.microsoft.com/office/drawing/2014/main" val="10002"/>
                  </a:ext>
                </a:extLst>
              </a:tr>
              <a:tr h="370840">
                <a:tc>
                  <a:txBody>
                    <a:bodyPr/>
                    <a:lstStyle/>
                    <a:p>
                      <a:r>
                        <a:rPr lang="en-US" b="1" i="1" dirty="0"/>
                        <a:t>Relationship</a:t>
                      </a:r>
                    </a:p>
                  </a:txBody>
                  <a:tcPr anchor="ctr"/>
                </a:tc>
                <a:tc>
                  <a:txBody>
                    <a:bodyPr/>
                    <a:lstStyle/>
                    <a:p>
                      <a:pPr algn="l"/>
                      <a:r>
                        <a:rPr lang="en-US" i="1" dirty="0">
                          <a:solidFill>
                            <a:schemeClr val="tx1"/>
                          </a:solidFill>
                        </a:rPr>
                        <a:t>Stand alone enterprise</a:t>
                      </a:r>
                    </a:p>
                  </a:txBody>
                  <a:tcPr anchor="ctr"/>
                </a:tc>
                <a:tc>
                  <a:txBody>
                    <a:bodyPr/>
                    <a:lstStyle/>
                    <a:p>
                      <a:pPr algn="l"/>
                      <a:r>
                        <a:rPr lang="en-US" i="1" dirty="0">
                          <a:solidFill>
                            <a:schemeClr val="tx1"/>
                          </a:solidFill>
                        </a:rPr>
                        <a:t>Win-Win partnership</a:t>
                      </a:r>
                    </a:p>
                  </a:txBody>
                  <a:tcPr anchor="ctr"/>
                </a:tc>
                <a:extLst>
                  <a:ext uri="{0D108BD9-81ED-4DB2-BD59-A6C34878D82A}">
                    <a16:rowId xmlns:a16="http://schemas.microsoft.com/office/drawing/2014/main" val="10003"/>
                  </a:ext>
                </a:extLst>
              </a:tr>
            </a:tbl>
          </a:graphicData>
        </a:graphic>
      </p:graphicFrame>
      <p:sp>
        <p:nvSpPr>
          <p:cNvPr id="4" name="Date Placeholder 3">
            <a:extLst>
              <a:ext uri="{FF2B5EF4-FFF2-40B4-BE49-F238E27FC236}">
                <a16:creationId xmlns:a16="http://schemas.microsoft.com/office/drawing/2014/main" id="{E55C1970-9AAC-3C48-58B2-1C85820DBCCC}"/>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44E81779-4416-0066-5AD9-5A1DCA6CFA3D}"/>
              </a:ext>
            </a:extLst>
          </p:cNvPr>
          <p:cNvSpPr>
            <a:spLocks noGrp="1"/>
          </p:cNvSpPr>
          <p:nvPr>
            <p:ph type="sldNum" sz="quarter" idx="12"/>
          </p:nvPr>
        </p:nvSpPr>
        <p:spPr/>
        <p:txBody>
          <a:bodyPr/>
          <a:lstStyle/>
          <a:p>
            <a:fld id="{B6F15528-21DE-4FAA-801E-634DDDAF4B2B}" type="slidenum">
              <a:rPr lang="en-US" smtClean="0"/>
              <a:pPr/>
              <a:t>67</a:t>
            </a:fld>
            <a:endParaRPr 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Resource Utilization</a:t>
            </a:r>
          </a:p>
        </p:txBody>
      </p:sp>
      <p:sp>
        <p:nvSpPr>
          <p:cNvPr id="3" name="Content Placeholder 2"/>
          <p:cNvSpPr>
            <a:spLocks noGrp="1"/>
          </p:cNvSpPr>
          <p:nvPr>
            <p:ph idx="1"/>
          </p:nvPr>
        </p:nvSpPr>
        <p:spPr/>
        <p:txBody>
          <a:bodyPr/>
          <a:lstStyle/>
          <a:p>
            <a:r>
              <a:rPr lang="en-US" dirty="0"/>
              <a:t>Traditional industry and market :</a:t>
            </a:r>
          </a:p>
          <a:p>
            <a:pPr lvl="1"/>
            <a:r>
              <a:rPr lang="en-US" dirty="0"/>
              <a:t>Enterprise seldom takes care about IT resource utilization</a:t>
            </a:r>
          </a:p>
          <a:p>
            <a:pPr lvl="1"/>
            <a:r>
              <a:rPr lang="en-US" dirty="0"/>
              <a:t>Enterprise owns their IT resource without well management</a:t>
            </a:r>
          </a:p>
          <a:p>
            <a:pPr lvl="1"/>
            <a:r>
              <a:rPr lang="en-US" dirty="0"/>
              <a:t>IT resource usually over invested for peak demand</a:t>
            </a:r>
            <a:br>
              <a:rPr lang="en-US" dirty="0"/>
            </a:br>
            <a:endParaRPr lang="en-US" dirty="0"/>
          </a:p>
          <a:p>
            <a:r>
              <a:rPr lang="en-US" dirty="0"/>
              <a:t>Some drawbacks :</a:t>
            </a:r>
          </a:p>
          <a:p>
            <a:pPr lvl="1"/>
            <a:r>
              <a:rPr lang="en-US" dirty="0"/>
              <a:t>Power and space utilization among enterprises are wasted</a:t>
            </a:r>
          </a:p>
          <a:p>
            <a:pPr lvl="1"/>
            <a:r>
              <a:rPr lang="en-US" dirty="0"/>
              <a:t>IT resources across enterprises cannot be shared</a:t>
            </a:r>
          </a:p>
          <a:p>
            <a:pPr lvl="1"/>
            <a:endParaRPr lang="en-US" dirty="0"/>
          </a:p>
        </p:txBody>
      </p:sp>
      <p:sp>
        <p:nvSpPr>
          <p:cNvPr id="4" name="Date Placeholder 3">
            <a:extLst>
              <a:ext uri="{FF2B5EF4-FFF2-40B4-BE49-F238E27FC236}">
                <a16:creationId xmlns:a16="http://schemas.microsoft.com/office/drawing/2014/main" id="{F8AC79C2-61BC-C349-D996-FE8577C9EF3B}"/>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5E99FBCB-84C5-16BC-4605-D70B41CD4DB8}"/>
              </a:ext>
            </a:extLst>
          </p:cNvPr>
          <p:cNvSpPr>
            <a:spLocks noGrp="1"/>
          </p:cNvSpPr>
          <p:nvPr>
            <p:ph type="sldNum" sz="quarter" idx="12"/>
          </p:nvPr>
        </p:nvSpPr>
        <p:spPr/>
        <p:txBody>
          <a:bodyPr/>
          <a:lstStyle/>
          <a:p>
            <a:fld id="{B6F15528-21DE-4FAA-801E-634DDDAF4B2B}" type="slidenum">
              <a:rPr lang="en-US" smtClean="0"/>
              <a:pPr/>
              <a:t>68</a:t>
            </a:fld>
            <a:endParaRPr 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Resource Utilization</a:t>
            </a:r>
          </a:p>
        </p:txBody>
      </p:sp>
      <p:sp>
        <p:nvSpPr>
          <p:cNvPr id="3" name="Content Placeholder 2"/>
          <p:cNvSpPr>
            <a:spLocks noGrp="1"/>
          </p:cNvSpPr>
          <p:nvPr>
            <p:ph idx="1"/>
          </p:nvPr>
        </p:nvSpPr>
        <p:spPr/>
        <p:txBody>
          <a:bodyPr/>
          <a:lstStyle/>
          <a:p>
            <a:r>
              <a:rPr lang="en-US" dirty="0"/>
              <a:t>Collaboration with Cloud providers :</a:t>
            </a:r>
          </a:p>
          <a:p>
            <a:pPr lvl="1"/>
            <a:r>
              <a:rPr lang="en-US" dirty="0"/>
              <a:t>IT resources are centrically managed and optimized</a:t>
            </a:r>
          </a:p>
          <a:p>
            <a:pPr lvl="2"/>
            <a:r>
              <a:rPr lang="en-US" dirty="0"/>
              <a:t>Cloud provider builds performance optimized hardware</a:t>
            </a:r>
          </a:p>
          <a:p>
            <a:pPr lvl="2"/>
            <a:r>
              <a:rPr lang="en-US" dirty="0"/>
              <a:t>Cloud provider builds consolidated cooling system</a:t>
            </a:r>
          </a:p>
          <a:p>
            <a:pPr lvl="2"/>
            <a:r>
              <a:rPr lang="en-US" dirty="0"/>
              <a:t>Cloud provider will consider the geographic issues</a:t>
            </a:r>
          </a:p>
          <a:p>
            <a:pPr lvl="2"/>
            <a:r>
              <a:rPr lang="en-US" dirty="0"/>
              <a:t>Cloud provider will consider legal policy issues</a:t>
            </a:r>
            <a:br>
              <a:rPr lang="en-US" dirty="0"/>
            </a:br>
            <a:endParaRPr lang="en-US" dirty="0"/>
          </a:p>
          <a:p>
            <a:r>
              <a:rPr lang="en-US" dirty="0"/>
              <a:t>Some benefits :</a:t>
            </a:r>
          </a:p>
          <a:p>
            <a:pPr lvl="1"/>
            <a:r>
              <a:rPr lang="en-US" dirty="0"/>
              <a:t>IT infrastructure can be shared among enterprises</a:t>
            </a:r>
          </a:p>
          <a:p>
            <a:pPr lvl="1"/>
            <a:r>
              <a:rPr lang="en-US" dirty="0"/>
              <a:t>IT infrastructure performance and utilization can be optimized</a:t>
            </a:r>
          </a:p>
          <a:p>
            <a:pPr lvl="1"/>
            <a:r>
              <a:rPr lang="en-US" dirty="0"/>
              <a:t>Large-scale integrated optimization can be applied</a:t>
            </a:r>
          </a:p>
        </p:txBody>
      </p:sp>
      <p:sp>
        <p:nvSpPr>
          <p:cNvPr id="4" name="Date Placeholder 3">
            <a:extLst>
              <a:ext uri="{FF2B5EF4-FFF2-40B4-BE49-F238E27FC236}">
                <a16:creationId xmlns:a16="http://schemas.microsoft.com/office/drawing/2014/main" id="{E9E6F671-B03B-91E3-4330-B52BE5C2D617}"/>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D7FEF8B4-7B55-ABBB-B412-91E3480C676D}"/>
              </a:ext>
            </a:extLst>
          </p:cNvPr>
          <p:cNvSpPr>
            <a:spLocks noGrp="1"/>
          </p:cNvSpPr>
          <p:nvPr>
            <p:ph type="sldNum" sz="quarter" idx="12"/>
          </p:nvPr>
        </p:nvSpPr>
        <p:spPr/>
        <p:txBody>
          <a:bodyPr/>
          <a:lstStyle/>
          <a:p>
            <a:fld id="{B6F15528-21DE-4FAA-801E-634DDDAF4B2B}" type="slidenum">
              <a:rPr lang="en-US" smtClean="0"/>
              <a:pPr/>
              <a:t>69</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Definitions</a:t>
            </a:r>
          </a:p>
        </p:txBody>
      </p:sp>
      <p:sp>
        <p:nvSpPr>
          <p:cNvPr id="3" name="Content Placeholder 2"/>
          <p:cNvSpPr>
            <a:spLocks noGrp="1"/>
          </p:cNvSpPr>
          <p:nvPr>
            <p:ph idx="1"/>
          </p:nvPr>
        </p:nvSpPr>
        <p:spPr>
          <a:xfrm>
            <a:off x="457200" y="1600201"/>
            <a:ext cx="8229600" cy="2667000"/>
          </a:xfrm>
        </p:spPr>
        <p:txBody>
          <a:bodyPr/>
          <a:lstStyle/>
          <a:p>
            <a:r>
              <a:rPr lang="en-US" dirty="0"/>
              <a:t>Definition from </a:t>
            </a:r>
            <a:r>
              <a:rPr lang="en-US" b="1" i="1" dirty="0"/>
              <a:t>Whatis.com</a:t>
            </a:r>
          </a:p>
          <a:p>
            <a:pPr lvl="1"/>
            <a:r>
              <a:rPr lang="en-US" dirty="0"/>
              <a:t>The name cloud computing was inspired by the cloud symbol that's often used to represent the Internet in flowcharts and diagrams. Cloud computing is a general term for anything that involves delivering hosted services over the Internet. </a:t>
            </a:r>
          </a:p>
        </p:txBody>
      </p:sp>
      <p:pic>
        <p:nvPicPr>
          <p:cNvPr id="26626" name="Picture 2" descr="http://www.cs.brandeis.edu/~rshaull/cs33b/Internet-cartoon.png"/>
          <p:cNvPicPr>
            <a:picLocks noChangeAspect="1" noChangeArrowheads="1"/>
          </p:cNvPicPr>
          <p:nvPr/>
        </p:nvPicPr>
        <p:blipFill>
          <a:blip r:embed="rId2" cstate="print"/>
          <a:srcRect t="11667" b="13333"/>
          <a:stretch>
            <a:fillRect/>
          </a:stretch>
        </p:blipFill>
        <p:spPr bwMode="auto">
          <a:xfrm>
            <a:off x="1066800" y="3733800"/>
            <a:ext cx="3429000" cy="2571750"/>
          </a:xfrm>
          <a:prstGeom prst="rect">
            <a:avLst/>
          </a:prstGeom>
          <a:noFill/>
        </p:spPr>
      </p:pic>
      <p:pic>
        <p:nvPicPr>
          <p:cNvPr id="26628" name="Picture 4" descr="http://cloudcomputingserver.net/wp-content/uploads/2010/06/cloud-computing-server-001.jpg"/>
          <p:cNvPicPr>
            <a:picLocks noChangeAspect="1" noChangeArrowheads="1"/>
          </p:cNvPicPr>
          <p:nvPr/>
        </p:nvPicPr>
        <p:blipFill>
          <a:blip r:embed="rId3" cstate="print"/>
          <a:srcRect/>
          <a:stretch>
            <a:fillRect/>
          </a:stretch>
        </p:blipFill>
        <p:spPr bwMode="auto">
          <a:xfrm>
            <a:off x="5181600" y="3657600"/>
            <a:ext cx="2857500" cy="2857500"/>
          </a:xfrm>
          <a:prstGeom prst="rect">
            <a:avLst/>
          </a:prstGeom>
          <a:noFill/>
        </p:spPr>
      </p:pic>
      <p:sp>
        <p:nvSpPr>
          <p:cNvPr id="6" name="Right Arrow 5"/>
          <p:cNvSpPr/>
          <p:nvPr/>
        </p:nvSpPr>
        <p:spPr>
          <a:xfrm>
            <a:off x="4267200" y="4800600"/>
            <a:ext cx="609600" cy="5334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457200" y="1600201"/>
            <a:ext cx="8229600" cy="26670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
                <a:schemeClr val="accent1">
                  <a:lumMod val="75000"/>
                </a:schemeClr>
              </a:buClr>
              <a:buSzTx/>
              <a:buFont typeface="Arial" pitchFamily="34" charset="0"/>
              <a:buChar char="•"/>
              <a:tabLst/>
              <a:defRPr/>
            </a:pPr>
            <a:r>
              <a:rPr kumimoji="0" lang="en-US" sz="2400" b="0" i="0"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Definition from </a:t>
            </a:r>
            <a:r>
              <a:rPr kumimoji="0" lang="en-US" sz="2400" b="1" i="1"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Whatis.com</a:t>
            </a: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The name cloud computing was inspired by the cloud symbol that's often used to represent the Internet in flowcharts and diagrams. Cloud computing is a general term for anything that involves </a:t>
            </a:r>
            <a:r>
              <a:rPr kumimoji="0" lang="en-US" sz="2800" b="1" i="0" u="none" strike="noStrike" kern="1200" cap="none" spc="0" normalizeH="0" baseline="0" noProof="0" dirty="0">
                <a:ln>
                  <a:noFill/>
                </a:ln>
                <a:solidFill>
                  <a:srgbClr val="C00000"/>
                </a:solidFill>
                <a:effectLst/>
                <a:uLnTx/>
                <a:uFillTx/>
                <a:latin typeface="Cambria" pitchFamily="18" charset="0"/>
                <a:ea typeface="+mn-ea"/>
                <a:cs typeface="+mn-cs"/>
              </a:rPr>
              <a:t>delivering hosted services over the</a:t>
            </a:r>
            <a:r>
              <a:rPr kumimoji="0" lang="en-US" sz="2400" b="1" i="0" u="none" strike="noStrike" kern="1200" cap="none" spc="0" normalizeH="0" baseline="0" noProof="0" dirty="0">
                <a:ln>
                  <a:noFill/>
                </a:ln>
                <a:solidFill>
                  <a:srgbClr val="C00000"/>
                </a:solidFill>
                <a:effectLst/>
                <a:uLnTx/>
                <a:uFillTx/>
                <a:latin typeface="Cambria" pitchFamily="18" charset="0"/>
                <a:ea typeface="+mn-ea"/>
                <a:cs typeface="+mn-cs"/>
              </a:rPr>
              <a:t> Internet</a:t>
            </a:r>
            <a:r>
              <a:rPr kumimoji="0" lang="en-US" sz="24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a:t>
            </a:r>
            <a:endPar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endParaRPr>
          </a:p>
        </p:txBody>
      </p:sp>
      <p:sp>
        <p:nvSpPr>
          <p:cNvPr id="4" name="Date Placeholder 3">
            <a:extLst>
              <a:ext uri="{FF2B5EF4-FFF2-40B4-BE49-F238E27FC236}">
                <a16:creationId xmlns:a16="http://schemas.microsoft.com/office/drawing/2014/main" id="{5B8AC554-07BE-7FE6-1ED2-019796F3AD89}"/>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3EACA04C-863C-BAC3-9E36-41CD81564E6A}"/>
              </a:ext>
            </a:extLst>
          </p:cNvPr>
          <p:cNvSpPr>
            <a:spLocks noGrp="1"/>
          </p:cNvSpPr>
          <p:nvPr>
            <p:ph type="sldNum" sz="quarter" idx="12"/>
          </p:nvPr>
        </p:nvSpPr>
        <p:spPr/>
        <p:txBody>
          <a:bodyPr/>
          <a:lstStyle/>
          <a:p>
            <a:fld id="{B6F15528-21DE-4FAA-801E-634DDDAF4B2B}" type="slidenum">
              <a:rPr lang="en-US" smtClean="0"/>
              <a:pPr/>
              <a:t>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xEl>
                                              <p:pRg st="1" end="1"/>
                                            </p:txEl>
                                          </p:spTgt>
                                        </p:tgtEl>
                                      </p:cBhvr>
                                    </p:animEffect>
                                    <p:set>
                                      <p:cBhvr>
                                        <p:cTn id="10" dur="1" fill="hold">
                                          <p:stCondLst>
                                            <p:cond delay="499"/>
                                          </p:stCondLst>
                                        </p:cTn>
                                        <p:tgtEl>
                                          <p:spTgt spid="3">
                                            <p:txEl>
                                              <p:pRg st="1" end="1"/>
                                            </p:txEl>
                                          </p:spTgt>
                                        </p:tgtEl>
                                        <p:attrNameLst>
                                          <p:attrName>style.visibility</p:attrName>
                                        </p:attrNameLst>
                                      </p:cBhvr>
                                      <p:to>
                                        <p:strVal val="hidden"/>
                                      </p:to>
                                    </p:set>
                                  </p:childTnLst>
                                </p:cTn>
                              </p:par>
                              <p:par>
                                <p:cTn id="11" presetID="10" presetClass="entr" presetSubtype="0" fill="hold" grpId="0" nodeType="with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Resource Utilization</a:t>
            </a:r>
          </a:p>
        </p:txBody>
      </p:sp>
      <p:pic>
        <p:nvPicPr>
          <p:cNvPr id="46084" name="Picture 4" descr="http://achieving-your-potential.com/tree%20in%20hand.jpg"/>
          <p:cNvPicPr>
            <a:picLocks noChangeAspect="1" noChangeArrowheads="1"/>
          </p:cNvPicPr>
          <p:nvPr/>
        </p:nvPicPr>
        <p:blipFill>
          <a:blip r:embed="rId2" cstate="print"/>
          <a:srcRect t="20593" b="14455"/>
          <a:stretch>
            <a:fillRect/>
          </a:stretch>
        </p:blipFill>
        <p:spPr bwMode="auto">
          <a:xfrm>
            <a:off x="2473674" y="3657600"/>
            <a:ext cx="4196650" cy="22677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Content Placeholder 2"/>
          <p:cNvSpPr>
            <a:spLocks noGrp="1"/>
          </p:cNvSpPr>
          <p:nvPr>
            <p:ph idx="1"/>
          </p:nvPr>
        </p:nvSpPr>
        <p:spPr>
          <a:xfrm>
            <a:off x="461818" y="1371600"/>
            <a:ext cx="8229600" cy="457200"/>
          </a:xfrm>
        </p:spPr>
        <p:txBody>
          <a:bodyPr/>
          <a:lstStyle/>
          <a:p>
            <a:r>
              <a:rPr lang="en-US" dirty="0"/>
              <a:t>What dose cloud computing achieve ?</a:t>
            </a:r>
          </a:p>
        </p:txBody>
      </p:sp>
      <p:graphicFrame>
        <p:nvGraphicFramePr>
          <p:cNvPr id="7" name="Table 6"/>
          <p:cNvGraphicFramePr>
            <a:graphicFrameLocks noGrp="1"/>
          </p:cNvGraphicFramePr>
          <p:nvPr>
            <p:extLst>
              <p:ext uri="{D42A27DB-BD31-4B8C-83A1-F6EECF244321}">
                <p14:modId xmlns:p14="http://schemas.microsoft.com/office/powerpoint/2010/main" val="4004965352"/>
              </p:ext>
            </p:extLst>
          </p:nvPr>
        </p:nvGraphicFramePr>
        <p:xfrm>
          <a:off x="1333499" y="1854200"/>
          <a:ext cx="6477001" cy="1651000"/>
        </p:xfrm>
        <a:graphic>
          <a:graphicData uri="http://schemas.openxmlformats.org/drawingml/2006/table">
            <a:tbl>
              <a:tblPr firstRow="1" bandRow="1">
                <a:tableStyleId>{7DF18680-E054-41AD-8BC1-D1AEF772440D}</a:tableStyleId>
              </a:tblPr>
              <a:tblGrid>
                <a:gridCol w="1752601">
                  <a:extLst>
                    <a:ext uri="{9D8B030D-6E8A-4147-A177-3AD203B41FA5}">
                      <a16:colId xmlns:a16="http://schemas.microsoft.com/office/drawing/2014/main" val="20000"/>
                    </a:ext>
                  </a:extLst>
                </a:gridCol>
                <a:gridCol w="2247899">
                  <a:extLst>
                    <a:ext uri="{9D8B030D-6E8A-4147-A177-3AD203B41FA5}">
                      <a16:colId xmlns:a16="http://schemas.microsoft.com/office/drawing/2014/main" val="20001"/>
                    </a:ext>
                  </a:extLst>
                </a:gridCol>
                <a:gridCol w="247650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IT Resource Utilization</a:t>
                      </a:r>
                    </a:p>
                  </a:txBody>
                  <a:tcPr anchor="ctr"/>
                </a:tc>
                <a:tc>
                  <a:txBody>
                    <a:bodyPr/>
                    <a:lstStyle/>
                    <a:p>
                      <a:pPr algn="l"/>
                      <a:r>
                        <a:rPr lang="en-US" i="1" dirty="0">
                          <a:solidFill>
                            <a:schemeClr val="tx1"/>
                          </a:solidFill>
                        </a:rPr>
                        <a:t>IT</a:t>
                      </a:r>
                      <a:r>
                        <a:rPr lang="en-US" i="1" baseline="0" dirty="0">
                          <a:solidFill>
                            <a:schemeClr val="tx1"/>
                          </a:solidFill>
                        </a:rPr>
                        <a:t> resource under utilized most of time</a:t>
                      </a:r>
                      <a:endParaRPr lang="en-US" i="1" dirty="0">
                        <a:solidFill>
                          <a:schemeClr val="tx1"/>
                        </a:solidFill>
                      </a:endParaRPr>
                    </a:p>
                  </a:txBody>
                  <a:tcPr anchor="ctr"/>
                </a:tc>
                <a:tc>
                  <a:txBody>
                    <a:bodyPr/>
                    <a:lstStyle/>
                    <a:p>
                      <a:pPr algn="l"/>
                      <a:r>
                        <a:rPr lang="en-US" i="1" baseline="0" dirty="0">
                          <a:solidFill>
                            <a:schemeClr val="tx1"/>
                          </a:solidFill>
                        </a:rPr>
                        <a:t>Share to improve utilization of IT resource</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Power</a:t>
                      </a:r>
                      <a:r>
                        <a:rPr lang="en-US" b="1" i="1" baseline="0" dirty="0"/>
                        <a:t> </a:t>
                      </a:r>
                      <a:r>
                        <a:rPr lang="en-US" b="1" i="1" dirty="0"/>
                        <a:t>Consumption</a:t>
                      </a:r>
                    </a:p>
                  </a:txBody>
                  <a:tcPr anchor="ctr"/>
                </a:tc>
                <a:tc>
                  <a:txBody>
                    <a:bodyPr/>
                    <a:lstStyle/>
                    <a:p>
                      <a:pPr algn="l"/>
                      <a:r>
                        <a:rPr lang="en-US" i="1" dirty="0">
                          <a:solidFill>
                            <a:schemeClr val="tx1"/>
                          </a:solidFill>
                        </a:rPr>
                        <a:t>Waste power and cooling</a:t>
                      </a:r>
                      <a:r>
                        <a:rPr lang="en-US" i="1" baseline="0" dirty="0">
                          <a:solidFill>
                            <a:schemeClr val="tx1"/>
                          </a:solidFill>
                        </a:rPr>
                        <a:t> system</a:t>
                      </a:r>
                      <a:endParaRPr lang="en-US" i="1" dirty="0">
                        <a:solidFill>
                          <a:schemeClr val="tx1"/>
                        </a:solidFill>
                      </a:endParaRPr>
                    </a:p>
                  </a:txBody>
                  <a:tcPr anchor="ctr"/>
                </a:tc>
                <a:tc>
                  <a:txBody>
                    <a:bodyPr/>
                    <a:lstStyle/>
                    <a:p>
                      <a:pPr algn="l"/>
                      <a:r>
                        <a:rPr lang="en-US" i="1" dirty="0">
                          <a:solidFill>
                            <a:schemeClr val="tx1"/>
                          </a:solidFill>
                        </a:rPr>
                        <a:t>Cloud system should be global optimized</a:t>
                      </a:r>
                    </a:p>
                  </a:txBody>
                  <a:tcPr anchor="ctr"/>
                </a:tc>
                <a:extLst>
                  <a:ext uri="{0D108BD9-81ED-4DB2-BD59-A6C34878D82A}">
                    <a16:rowId xmlns:a16="http://schemas.microsoft.com/office/drawing/2014/main" val="10002"/>
                  </a:ext>
                </a:extLst>
              </a:tr>
            </a:tbl>
          </a:graphicData>
        </a:graphic>
      </p:graphicFrame>
      <p:sp>
        <p:nvSpPr>
          <p:cNvPr id="3" name="Date Placeholder 2">
            <a:extLst>
              <a:ext uri="{FF2B5EF4-FFF2-40B4-BE49-F238E27FC236}">
                <a16:creationId xmlns:a16="http://schemas.microsoft.com/office/drawing/2014/main" id="{20992262-F084-9A2E-1E13-B5002A7706CF}"/>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54B69BE2-D488-02C7-7D19-39C0217FD392}"/>
              </a:ext>
            </a:extLst>
          </p:cNvPr>
          <p:cNvSpPr>
            <a:spLocks noGrp="1"/>
          </p:cNvSpPr>
          <p:nvPr>
            <p:ph type="sldNum" sz="quarter" idx="12"/>
          </p:nvPr>
        </p:nvSpPr>
        <p:spPr/>
        <p:txBody>
          <a:bodyPr/>
          <a:lstStyle/>
          <a:p>
            <a:fld id="{B6F15528-21DE-4FAA-801E-634DDDAF4B2B}" type="slidenum">
              <a:rPr lang="en-US" smtClean="0"/>
              <a:pPr/>
              <a:t>70</a:t>
            </a:fld>
            <a:endParaRPr lang="en-US"/>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9600"/>
            <a:ext cx="9270743" cy="101566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For End User and Individual</a:t>
            </a:r>
          </a:p>
        </p:txBody>
      </p:sp>
      <p:pic>
        <p:nvPicPr>
          <p:cNvPr id="3" name="Picture 2" descr="C:\Users\Andy\AppData\Local\Microsoft\Windows\Temporary Internet Files\Content.IE5\AKOK3RTZ\MPj04276710000[1].jpg"/>
          <p:cNvPicPr>
            <a:picLocks noChangeAspect="1" noChangeArrowheads="1"/>
          </p:cNvPicPr>
          <p:nvPr/>
        </p:nvPicPr>
        <p:blipFill>
          <a:blip r:embed="rId2" cstate="print"/>
          <a:srcRect t="14858" b="4246"/>
          <a:stretch>
            <a:fillRect/>
          </a:stretch>
        </p:blipFill>
        <p:spPr bwMode="auto">
          <a:xfrm>
            <a:off x="1600200" y="2387263"/>
            <a:ext cx="5943600" cy="3200400"/>
          </a:xfrm>
          <a:prstGeom prst="roundRect">
            <a:avLst>
              <a:gd name="adj" fmla="val 4422"/>
            </a:avLst>
          </a:prstGeom>
          <a:noFill/>
          <a:effectLst>
            <a:outerShdw blurRad="63500" sx="102000" sy="102000" algn="ctr" rotWithShape="0">
              <a:prstClr val="black">
                <a:alpha val="40000"/>
              </a:prstClr>
            </a:outerShdw>
          </a:effectLst>
        </p:spPr>
      </p:pic>
      <p:sp>
        <p:nvSpPr>
          <p:cNvPr id="4" name="Date Placeholder 3">
            <a:extLst>
              <a:ext uri="{FF2B5EF4-FFF2-40B4-BE49-F238E27FC236}">
                <a16:creationId xmlns:a16="http://schemas.microsoft.com/office/drawing/2014/main" id="{11CBA599-DB9A-DD73-9AD8-5A9E66BD713A}"/>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8E296CC2-5D36-67EC-8292-58C3F6FD5E45}"/>
              </a:ext>
            </a:extLst>
          </p:cNvPr>
          <p:cNvSpPr>
            <a:spLocks noGrp="1"/>
          </p:cNvSpPr>
          <p:nvPr>
            <p:ph type="sldNum" sz="quarter" idx="12"/>
          </p:nvPr>
        </p:nvSpPr>
        <p:spPr/>
        <p:txBody>
          <a:bodyPr/>
          <a:lstStyle/>
          <a:p>
            <a:fld id="{B6F15528-21DE-4FAA-801E-634DDDAF4B2B}" type="slidenum">
              <a:rPr lang="en-US" smtClean="0"/>
              <a:pPr/>
              <a:t>71</a:t>
            </a:fld>
            <a:endParaRPr lang="en-US"/>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Reduce Local Computing Power</a:t>
            </a:r>
          </a:p>
        </p:txBody>
      </p:sp>
      <p:sp>
        <p:nvSpPr>
          <p:cNvPr id="3" name="Content Placeholder 2"/>
          <p:cNvSpPr>
            <a:spLocks noGrp="1"/>
          </p:cNvSpPr>
          <p:nvPr>
            <p:ph idx="1"/>
          </p:nvPr>
        </p:nvSpPr>
        <p:spPr/>
        <p:txBody>
          <a:bodyPr/>
          <a:lstStyle/>
          <a:p>
            <a:r>
              <a:rPr lang="en-US" dirty="0"/>
              <a:t>Traditional local computing power requirement :</a:t>
            </a:r>
          </a:p>
          <a:p>
            <a:pPr lvl="1"/>
            <a:r>
              <a:rPr lang="en-US" dirty="0"/>
              <a:t>One need to buy your own personal computer</a:t>
            </a:r>
          </a:p>
          <a:p>
            <a:pPr lvl="1"/>
            <a:r>
              <a:rPr lang="en-US" dirty="0"/>
              <a:t>Buy powerful processor if you need intensive computing</a:t>
            </a:r>
          </a:p>
          <a:p>
            <a:pPr lvl="1"/>
            <a:r>
              <a:rPr lang="en-US" dirty="0"/>
              <a:t>Buy large memory to meet application requirement</a:t>
            </a:r>
          </a:p>
          <a:p>
            <a:pPr lvl="1"/>
            <a:r>
              <a:rPr lang="en-US" dirty="0"/>
              <a:t>Install plenty of applications in need</a:t>
            </a:r>
            <a:br>
              <a:rPr lang="en-US" dirty="0"/>
            </a:br>
            <a:endParaRPr lang="en-US" dirty="0"/>
          </a:p>
          <a:p>
            <a:r>
              <a:rPr lang="en-US" dirty="0"/>
              <a:t>Some drawbacks :</a:t>
            </a:r>
          </a:p>
          <a:p>
            <a:pPr lvl="1"/>
            <a:r>
              <a:rPr lang="en-US" dirty="0"/>
              <a:t>One can hardly replicate the same system environment</a:t>
            </a:r>
          </a:p>
          <a:p>
            <a:pPr lvl="1"/>
            <a:r>
              <a:rPr lang="en-US" dirty="0"/>
              <a:t>One needs to regularly update or upgrade software and hardware</a:t>
            </a:r>
          </a:p>
          <a:p>
            <a:pPr lvl="1"/>
            <a:r>
              <a:rPr lang="en-US" dirty="0"/>
              <a:t>One needs to reinstall all applications if you reinstall the OS</a:t>
            </a:r>
          </a:p>
        </p:txBody>
      </p:sp>
      <p:sp>
        <p:nvSpPr>
          <p:cNvPr id="4" name="Date Placeholder 3">
            <a:extLst>
              <a:ext uri="{FF2B5EF4-FFF2-40B4-BE49-F238E27FC236}">
                <a16:creationId xmlns:a16="http://schemas.microsoft.com/office/drawing/2014/main" id="{7807EF23-0877-9568-FB5E-8DBF64032AB2}"/>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96679E26-6096-DB94-D538-31133A67BBA4}"/>
              </a:ext>
            </a:extLst>
          </p:cNvPr>
          <p:cNvSpPr>
            <a:spLocks noGrp="1"/>
          </p:cNvSpPr>
          <p:nvPr>
            <p:ph type="sldNum" sz="quarter" idx="12"/>
          </p:nvPr>
        </p:nvSpPr>
        <p:spPr/>
        <p:txBody>
          <a:bodyPr/>
          <a:lstStyle/>
          <a:p>
            <a:fld id="{B6F15528-21DE-4FAA-801E-634DDDAF4B2B}" type="slidenum">
              <a:rPr lang="en-US" smtClean="0"/>
              <a:pPr/>
              <a:t>72</a:t>
            </a:fld>
            <a:endParaRPr 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Reduce Local Computing Power</a:t>
            </a:r>
          </a:p>
        </p:txBody>
      </p:sp>
      <p:sp>
        <p:nvSpPr>
          <p:cNvPr id="3" name="Content Placeholder 2"/>
          <p:cNvSpPr>
            <a:spLocks noGrp="1"/>
          </p:cNvSpPr>
          <p:nvPr>
            <p:ph idx="1"/>
          </p:nvPr>
        </p:nvSpPr>
        <p:spPr/>
        <p:txBody>
          <a:bodyPr/>
          <a:lstStyle/>
          <a:p>
            <a:r>
              <a:rPr lang="en-US" dirty="0"/>
              <a:t>Using Cloud Computing services :</a:t>
            </a:r>
          </a:p>
          <a:p>
            <a:pPr lvl="1"/>
            <a:r>
              <a:rPr lang="en-US" dirty="0"/>
              <a:t>One can utilize the remote computing power in the cloud</a:t>
            </a:r>
          </a:p>
          <a:p>
            <a:pPr lvl="1"/>
            <a:r>
              <a:rPr lang="en-US" dirty="0"/>
              <a:t>One needs only basic computing power to connect to internet</a:t>
            </a:r>
          </a:p>
          <a:p>
            <a:pPr lvl="1"/>
            <a:r>
              <a:rPr lang="en-US" dirty="0"/>
              <a:t>Application in the cloud will automatically upgrade</a:t>
            </a:r>
            <a:br>
              <a:rPr lang="en-US" dirty="0"/>
            </a:br>
            <a:endParaRPr lang="en-US" dirty="0"/>
          </a:p>
          <a:p>
            <a:r>
              <a:rPr lang="en-US" dirty="0"/>
              <a:t>Some benefits :</a:t>
            </a:r>
          </a:p>
          <a:p>
            <a:pPr lvl="1"/>
            <a:r>
              <a:rPr lang="en-US" dirty="0"/>
              <a:t>One can access his/her applications anywhere through the Internet</a:t>
            </a:r>
          </a:p>
          <a:p>
            <a:pPr lvl="1"/>
            <a:r>
              <a:rPr lang="en-US" dirty="0"/>
              <a:t>One can dynamically request for computing power on demand</a:t>
            </a:r>
          </a:p>
          <a:p>
            <a:pPr lvl="1"/>
            <a:r>
              <a:rPr lang="en-US" dirty="0"/>
              <a:t>Application may need not to be reinstalled even reinstall the OS</a:t>
            </a:r>
          </a:p>
        </p:txBody>
      </p:sp>
      <p:sp>
        <p:nvSpPr>
          <p:cNvPr id="4" name="Date Placeholder 3">
            <a:extLst>
              <a:ext uri="{FF2B5EF4-FFF2-40B4-BE49-F238E27FC236}">
                <a16:creationId xmlns:a16="http://schemas.microsoft.com/office/drawing/2014/main" id="{05FDCCF7-ECD0-7D13-98BF-CFF2C42A321B}"/>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EA523A96-4CC7-EE74-DBC7-CBB0F5716EB4}"/>
              </a:ext>
            </a:extLst>
          </p:cNvPr>
          <p:cNvSpPr>
            <a:spLocks noGrp="1"/>
          </p:cNvSpPr>
          <p:nvPr>
            <p:ph type="sldNum" sz="quarter" idx="12"/>
          </p:nvPr>
        </p:nvSpPr>
        <p:spPr/>
        <p:txBody>
          <a:bodyPr/>
          <a:lstStyle/>
          <a:p>
            <a:fld id="{B6F15528-21DE-4FAA-801E-634DDDAF4B2B}" type="slidenum">
              <a:rPr lang="en-US" smtClean="0"/>
              <a:pPr/>
              <a:t>73</a:t>
            </a:fld>
            <a:endParaRPr lang="en-US"/>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Reduce Local Computing Power</a:t>
            </a:r>
          </a:p>
        </p:txBody>
      </p:sp>
      <p:sp>
        <p:nvSpPr>
          <p:cNvPr id="3" name="Content Placeholder 2"/>
          <p:cNvSpPr>
            <a:spLocks noGrp="1"/>
          </p:cNvSpPr>
          <p:nvPr>
            <p:ph idx="1"/>
          </p:nvPr>
        </p:nvSpPr>
        <p:spPr>
          <a:xfrm>
            <a:off x="457200" y="1143000"/>
            <a:ext cx="8229600" cy="533400"/>
          </a:xfrm>
        </p:spPr>
        <p:txBody>
          <a:bodyPr/>
          <a:lstStyle/>
          <a:p>
            <a:r>
              <a:rPr lang="en-US" dirty="0"/>
              <a:t>What dose cloud computing achieve ?</a:t>
            </a:r>
          </a:p>
        </p:txBody>
      </p:sp>
      <p:graphicFrame>
        <p:nvGraphicFramePr>
          <p:cNvPr id="5" name="Table 4"/>
          <p:cNvGraphicFramePr>
            <a:graphicFrameLocks noGrp="1"/>
          </p:cNvGraphicFramePr>
          <p:nvPr>
            <p:extLst>
              <p:ext uri="{D42A27DB-BD31-4B8C-83A1-F6EECF244321}">
                <p14:modId xmlns:p14="http://schemas.microsoft.com/office/powerpoint/2010/main" val="2924833463"/>
              </p:ext>
            </p:extLst>
          </p:nvPr>
        </p:nvGraphicFramePr>
        <p:xfrm>
          <a:off x="1333499" y="1806633"/>
          <a:ext cx="6477001" cy="2021840"/>
        </p:xfrm>
        <a:graphic>
          <a:graphicData uri="http://schemas.openxmlformats.org/drawingml/2006/table">
            <a:tbl>
              <a:tblPr firstRow="1" bandRow="1">
                <a:tableStyleId>{7DF18680-E054-41AD-8BC1-D1AEF772440D}</a:tableStyleId>
              </a:tblPr>
              <a:tblGrid>
                <a:gridCol w="1752601">
                  <a:extLst>
                    <a:ext uri="{9D8B030D-6E8A-4147-A177-3AD203B41FA5}">
                      <a16:colId xmlns:a16="http://schemas.microsoft.com/office/drawing/2014/main" val="20000"/>
                    </a:ext>
                  </a:extLst>
                </a:gridCol>
                <a:gridCol w="2362200">
                  <a:extLst>
                    <a:ext uri="{9D8B030D-6E8A-4147-A177-3AD203B41FA5}">
                      <a16:colId xmlns:a16="http://schemas.microsoft.com/office/drawing/2014/main" val="20001"/>
                    </a:ext>
                  </a:extLst>
                </a:gridCol>
                <a:gridCol w="23622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Hardware</a:t>
                      </a:r>
                      <a:r>
                        <a:rPr lang="en-US" b="1" i="1" baseline="0" dirty="0"/>
                        <a:t> Requirement</a:t>
                      </a:r>
                      <a:endParaRPr lang="en-US" b="1" i="1" dirty="0"/>
                    </a:p>
                  </a:txBody>
                  <a:tcPr anchor="ctr"/>
                </a:tc>
                <a:tc>
                  <a:txBody>
                    <a:bodyPr/>
                    <a:lstStyle/>
                    <a:p>
                      <a:pPr algn="l"/>
                      <a:r>
                        <a:rPr lang="en-US" i="1" dirty="0">
                          <a:solidFill>
                            <a:schemeClr val="tx1"/>
                          </a:solidFill>
                        </a:rPr>
                        <a:t>User needs to</a:t>
                      </a:r>
                      <a:r>
                        <a:rPr lang="en-US" i="1" baseline="0" dirty="0">
                          <a:solidFill>
                            <a:schemeClr val="tx1"/>
                          </a:solidFill>
                        </a:rPr>
                        <a:t> buy powerful hardware</a:t>
                      </a:r>
                      <a:endParaRPr lang="en-US" i="1" dirty="0">
                        <a:solidFill>
                          <a:schemeClr val="tx1"/>
                        </a:solidFill>
                      </a:endParaRPr>
                    </a:p>
                  </a:txBody>
                  <a:tcPr anchor="ctr"/>
                </a:tc>
                <a:tc>
                  <a:txBody>
                    <a:bodyPr/>
                    <a:lstStyle/>
                    <a:p>
                      <a:pPr algn="l"/>
                      <a:r>
                        <a:rPr lang="en-US" i="1" baseline="0" dirty="0">
                          <a:solidFill>
                            <a:schemeClr val="tx1"/>
                          </a:solidFill>
                        </a:rPr>
                        <a:t>Only basic hardware to connect to internet</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Software Requirement</a:t>
                      </a:r>
                    </a:p>
                  </a:txBody>
                  <a:tcPr anchor="ctr"/>
                </a:tc>
                <a:tc>
                  <a:txBody>
                    <a:bodyPr/>
                    <a:lstStyle/>
                    <a:p>
                      <a:pPr algn="l"/>
                      <a:r>
                        <a:rPr lang="en-US" i="1" dirty="0">
                          <a:solidFill>
                            <a:schemeClr val="tx1"/>
                          </a:solidFill>
                        </a:rPr>
                        <a:t>Install application</a:t>
                      </a:r>
                      <a:r>
                        <a:rPr lang="en-US" i="1" baseline="0" dirty="0">
                          <a:solidFill>
                            <a:schemeClr val="tx1"/>
                          </a:solidFill>
                        </a:rPr>
                        <a:t> in local computer</a:t>
                      </a:r>
                      <a:endParaRPr lang="en-US" i="1" dirty="0">
                        <a:solidFill>
                          <a:schemeClr val="tx1"/>
                        </a:solidFill>
                      </a:endParaRPr>
                    </a:p>
                  </a:txBody>
                  <a:tcPr anchor="ctr"/>
                </a:tc>
                <a:tc>
                  <a:txBody>
                    <a:bodyPr/>
                    <a:lstStyle/>
                    <a:p>
                      <a:pPr algn="l"/>
                      <a:r>
                        <a:rPr lang="en-US" i="1" dirty="0">
                          <a:solidFill>
                            <a:schemeClr val="tx1"/>
                          </a:solidFill>
                        </a:rPr>
                        <a:t>No local installation</a:t>
                      </a:r>
                      <a:r>
                        <a:rPr lang="en-US" i="1" baseline="0" dirty="0">
                          <a:solidFill>
                            <a:schemeClr val="tx1"/>
                          </a:solidFill>
                        </a:rPr>
                        <a:t> requirement</a:t>
                      </a:r>
                      <a:endParaRPr lang="en-US" i="1" dirty="0">
                        <a:solidFill>
                          <a:schemeClr val="tx1"/>
                        </a:solidFill>
                      </a:endParaRPr>
                    </a:p>
                  </a:txBody>
                  <a:tcPr anchor="ctr"/>
                </a:tc>
                <a:extLst>
                  <a:ext uri="{0D108BD9-81ED-4DB2-BD59-A6C34878D82A}">
                    <a16:rowId xmlns:a16="http://schemas.microsoft.com/office/drawing/2014/main" val="10002"/>
                  </a:ext>
                </a:extLst>
              </a:tr>
              <a:tr h="370840">
                <a:tc>
                  <a:txBody>
                    <a:bodyPr/>
                    <a:lstStyle/>
                    <a:p>
                      <a:r>
                        <a:rPr lang="en-US" b="1" i="1" dirty="0"/>
                        <a:t>Portability</a:t>
                      </a:r>
                    </a:p>
                  </a:txBody>
                  <a:tcPr anchor="ctr"/>
                </a:tc>
                <a:tc>
                  <a:txBody>
                    <a:bodyPr/>
                    <a:lstStyle/>
                    <a:p>
                      <a:pPr algn="l"/>
                      <a:r>
                        <a:rPr lang="en-US" i="1" dirty="0">
                          <a:solidFill>
                            <a:schemeClr val="tx1"/>
                          </a:solidFill>
                        </a:rPr>
                        <a:t>Hard to</a:t>
                      </a:r>
                      <a:r>
                        <a:rPr lang="en-US" i="1" baseline="0" dirty="0">
                          <a:solidFill>
                            <a:schemeClr val="tx1"/>
                          </a:solidFill>
                        </a:rPr>
                        <a:t> be portable</a:t>
                      </a:r>
                      <a:endParaRPr lang="en-US" i="1" dirty="0">
                        <a:solidFill>
                          <a:schemeClr val="tx1"/>
                        </a:solidFill>
                      </a:endParaRPr>
                    </a:p>
                  </a:txBody>
                  <a:tcPr anchor="ctr"/>
                </a:tc>
                <a:tc>
                  <a:txBody>
                    <a:bodyPr/>
                    <a:lstStyle/>
                    <a:p>
                      <a:pPr algn="l"/>
                      <a:r>
                        <a:rPr lang="en-US" i="1" dirty="0">
                          <a:solidFill>
                            <a:schemeClr val="tx1"/>
                          </a:solidFill>
                        </a:rPr>
                        <a:t>Natively</a:t>
                      </a:r>
                      <a:r>
                        <a:rPr lang="en-US" i="1" baseline="0" dirty="0">
                          <a:solidFill>
                            <a:schemeClr val="tx1"/>
                          </a:solidFill>
                        </a:rPr>
                        <a:t> portable</a:t>
                      </a:r>
                      <a:endParaRPr lang="en-US" i="1" dirty="0">
                        <a:solidFill>
                          <a:schemeClr val="tx1"/>
                        </a:solidFill>
                      </a:endParaRPr>
                    </a:p>
                  </a:txBody>
                  <a:tcPr anchor="ctr"/>
                </a:tc>
                <a:extLst>
                  <a:ext uri="{0D108BD9-81ED-4DB2-BD59-A6C34878D82A}">
                    <a16:rowId xmlns:a16="http://schemas.microsoft.com/office/drawing/2014/main" val="10003"/>
                  </a:ext>
                </a:extLst>
              </a:tr>
            </a:tbl>
          </a:graphicData>
        </a:graphic>
      </p:graphicFrame>
      <p:pic>
        <p:nvPicPr>
          <p:cNvPr id="50178" name="Picture 2" descr="http://www.cloudtopweb.com/images/cloud-computing.jpg"/>
          <p:cNvPicPr>
            <a:picLocks noChangeAspect="1" noChangeArrowheads="1"/>
          </p:cNvPicPr>
          <p:nvPr/>
        </p:nvPicPr>
        <p:blipFill>
          <a:blip r:embed="rId2" cstate="print"/>
          <a:srcRect/>
          <a:stretch>
            <a:fillRect/>
          </a:stretch>
        </p:blipFill>
        <p:spPr bwMode="auto">
          <a:xfrm>
            <a:off x="2819400" y="3958555"/>
            <a:ext cx="3265505" cy="22677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Date Placeholder 3">
            <a:extLst>
              <a:ext uri="{FF2B5EF4-FFF2-40B4-BE49-F238E27FC236}">
                <a16:creationId xmlns:a16="http://schemas.microsoft.com/office/drawing/2014/main" id="{C8D10B19-01A7-E372-2A46-71122F7A7CEB}"/>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C9CCFBBD-7F3E-4574-A7A7-480CF1CA1A9F}"/>
              </a:ext>
            </a:extLst>
          </p:cNvPr>
          <p:cNvSpPr>
            <a:spLocks noGrp="1"/>
          </p:cNvSpPr>
          <p:nvPr>
            <p:ph type="sldNum" sz="quarter" idx="12"/>
          </p:nvPr>
        </p:nvSpPr>
        <p:spPr/>
        <p:txBody>
          <a:bodyPr/>
          <a:lstStyle/>
          <a:p>
            <a:fld id="{B6F15528-21DE-4FAA-801E-634DDDAF4B2B}" type="slidenum">
              <a:rPr lang="en-US" smtClean="0"/>
              <a:pPr/>
              <a:t>74</a:t>
            </a:fld>
            <a:endParaRPr lang="en-US"/>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Local Storage Power</a:t>
            </a:r>
          </a:p>
        </p:txBody>
      </p:sp>
      <p:sp>
        <p:nvSpPr>
          <p:cNvPr id="3" name="Content Placeholder 2"/>
          <p:cNvSpPr>
            <a:spLocks noGrp="1"/>
          </p:cNvSpPr>
          <p:nvPr>
            <p:ph idx="1"/>
          </p:nvPr>
        </p:nvSpPr>
        <p:spPr/>
        <p:txBody>
          <a:bodyPr/>
          <a:lstStyle/>
          <a:p>
            <a:r>
              <a:rPr lang="en-US" dirty="0"/>
              <a:t>Traditional local storage power requirement :</a:t>
            </a:r>
          </a:p>
          <a:p>
            <a:pPr lvl="1"/>
            <a:r>
              <a:rPr lang="en-US" dirty="0"/>
              <a:t>User programs and data files are stored in local devices</a:t>
            </a:r>
          </a:p>
          <a:p>
            <a:pPr lvl="1"/>
            <a:r>
              <a:rPr lang="en-US" dirty="0"/>
              <a:t>User has to backup data regularly preventing hardware damage</a:t>
            </a:r>
            <a:br>
              <a:rPr lang="en-US" dirty="0"/>
            </a:br>
            <a:endParaRPr lang="en-US" dirty="0"/>
          </a:p>
          <a:p>
            <a:r>
              <a:rPr lang="en-US" dirty="0"/>
              <a:t>Some drawbacks :</a:t>
            </a:r>
          </a:p>
          <a:p>
            <a:pPr lvl="1"/>
            <a:r>
              <a:rPr lang="en-US" dirty="0"/>
              <a:t>Storage space may not enough for burst data requirement</a:t>
            </a:r>
          </a:p>
          <a:p>
            <a:pPr lvl="1"/>
            <a:r>
              <a:rPr lang="en-US" dirty="0"/>
              <a:t>Storage space may be over needed which result in resource waste</a:t>
            </a:r>
          </a:p>
          <a:p>
            <a:pPr lvl="1"/>
            <a:r>
              <a:rPr lang="en-US" dirty="0"/>
              <a:t>Data consistency is hard to maintain between computers</a:t>
            </a:r>
          </a:p>
          <a:p>
            <a:pPr lvl="1"/>
            <a:r>
              <a:rPr lang="en-US" dirty="0"/>
              <a:t>Need to sacrifice part of storage space for data backup</a:t>
            </a:r>
          </a:p>
        </p:txBody>
      </p:sp>
      <p:sp>
        <p:nvSpPr>
          <p:cNvPr id="4" name="Date Placeholder 3">
            <a:extLst>
              <a:ext uri="{FF2B5EF4-FFF2-40B4-BE49-F238E27FC236}">
                <a16:creationId xmlns:a16="http://schemas.microsoft.com/office/drawing/2014/main" id="{8487DD25-2FBC-B8CD-CD7E-21F692DED781}"/>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8E0272F9-9AC8-2B3B-3A9A-1F4AC273D8C1}"/>
              </a:ext>
            </a:extLst>
          </p:cNvPr>
          <p:cNvSpPr>
            <a:spLocks noGrp="1"/>
          </p:cNvSpPr>
          <p:nvPr>
            <p:ph type="sldNum" sz="quarter" idx="12"/>
          </p:nvPr>
        </p:nvSpPr>
        <p:spPr/>
        <p:txBody>
          <a:bodyPr/>
          <a:lstStyle/>
          <a:p>
            <a:fld id="{B6F15528-21DE-4FAA-801E-634DDDAF4B2B}" type="slidenum">
              <a:rPr lang="en-US" smtClean="0"/>
              <a:pPr/>
              <a:t>75</a:t>
            </a:fld>
            <a:endParaRPr lang="en-US"/>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Local Storage Power</a:t>
            </a:r>
          </a:p>
        </p:txBody>
      </p:sp>
      <p:sp>
        <p:nvSpPr>
          <p:cNvPr id="3" name="Content Placeholder 2"/>
          <p:cNvSpPr>
            <a:spLocks noGrp="1"/>
          </p:cNvSpPr>
          <p:nvPr>
            <p:ph idx="1"/>
          </p:nvPr>
        </p:nvSpPr>
        <p:spPr/>
        <p:txBody>
          <a:bodyPr/>
          <a:lstStyle/>
          <a:p>
            <a:r>
              <a:rPr lang="en-US" dirty="0"/>
              <a:t>Using Cloud Computing services :</a:t>
            </a:r>
          </a:p>
          <a:p>
            <a:pPr lvl="1"/>
            <a:r>
              <a:rPr lang="en-US" dirty="0"/>
              <a:t>User programs and data files are stored in the cloud</a:t>
            </a:r>
          </a:p>
          <a:p>
            <a:pPr lvl="1"/>
            <a:r>
              <a:rPr lang="en-US" dirty="0"/>
              <a:t>Cloud service provider will guarantee the data availability</a:t>
            </a:r>
            <a:br>
              <a:rPr lang="en-US" dirty="0"/>
            </a:br>
            <a:endParaRPr lang="en-US" dirty="0"/>
          </a:p>
          <a:p>
            <a:r>
              <a:rPr lang="en-US" dirty="0"/>
              <a:t>Some benefits :</a:t>
            </a:r>
          </a:p>
          <a:p>
            <a:pPr lvl="1"/>
            <a:r>
              <a:rPr lang="en-US" dirty="0"/>
              <a:t>One can dynamically allocate storage space on demand</a:t>
            </a:r>
          </a:p>
          <a:p>
            <a:pPr lvl="1"/>
            <a:r>
              <a:rPr lang="en-US" dirty="0"/>
              <a:t>One can access data anywhere through the Internet</a:t>
            </a:r>
          </a:p>
          <a:p>
            <a:pPr lvl="1"/>
            <a:r>
              <a:rPr lang="en-US" dirty="0"/>
              <a:t>No need to care about data consistency between computers</a:t>
            </a:r>
          </a:p>
          <a:p>
            <a:pPr lvl="1"/>
            <a:r>
              <a:rPr lang="en-US" dirty="0"/>
              <a:t>No need to care about data loss due to hardware damage</a:t>
            </a:r>
          </a:p>
        </p:txBody>
      </p:sp>
      <p:sp>
        <p:nvSpPr>
          <p:cNvPr id="4" name="Date Placeholder 3">
            <a:extLst>
              <a:ext uri="{FF2B5EF4-FFF2-40B4-BE49-F238E27FC236}">
                <a16:creationId xmlns:a16="http://schemas.microsoft.com/office/drawing/2014/main" id="{ED9E5B31-0CFF-74D5-A1C4-0F2DDEE56AE7}"/>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D203D1F3-C4D3-EE73-4DF4-675DA1C103DB}"/>
              </a:ext>
            </a:extLst>
          </p:cNvPr>
          <p:cNvSpPr>
            <a:spLocks noGrp="1"/>
          </p:cNvSpPr>
          <p:nvPr>
            <p:ph type="sldNum" sz="quarter" idx="12"/>
          </p:nvPr>
        </p:nvSpPr>
        <p:spPr/>
        <p:txBody>
          <a:bodyPr/>
          <a:lstStyle/>
          <a:p>
            <a:fld id="{B6F15528-21DE-4FAA-801E-634DDDAF4B2B}" type="slidenum">
              <a:rPr lang="en-US" smtClean="0"/>
              <a:pPr/>
              <a:t>76</a:t>
            </a:fld>
            <a:endParaRPr lang="en-US"/>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Local Storage Power</a:t>
            </a:r>
          </a:p>
        </p:txBody>
      </p:sp>
      <p:pic>
        <p:nvPicPr>
          <p:cNvPr id="55298" name="Picture 2" descr="http://storageeffect.media.seagate.com/files/2010/07/digital_lockers_in_the_sky.jpg"/>
          <p:cNvPicPr>
            <a:picLocks noChangeAspect="1" noChangeArrowheads="1"/>
          </p:cNvPicPr>
          <p:nvPr/>
        </p:nvPicPr>
        <p:blipFill>
          <a:blip r:embed="rId2" cstate="print"/>
          <a:srcRect t="13333" b="8333"/>
          <a:stretch>
            <a:fillRect/>
          </a:stretch>
        </p:blipFill>
        <p:spPr bwMode="auto">
          <a:xfrm>
            <a:off x="2581564" y="3962954"/>
            <a:ext cx="3853904" cy="22677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5" name="Table 4"/>
          <p:cNvGraphicFramePr>
            <a:graphicFrameLocks noGrp="1"/>
          </p:cNvGraphicFramePr>
          <p:nvPr>
            <p:extLst>
              <p:ext uri="{D42A27DB-BD31-4B8C-83A1-F6EECF244321}">
                <p14:modId xmlns:p14="http://schemas.microsoft.com/office/powerpoint/2010/main" val="2198808374"/>
              </p:ext>
            </p:extLst>
          </p:nvPr>
        </p:nvGraphicFramePr>
        <p:xfrm>
          <a:off x="1333499" y="1804139"/>
          <a:ext cx="6477001" cy="2021840"/>
        </p:xfrm>
        <a:graphic>
          <a:graphicData uri="http://schemas.openxmlformats.org/drawingml/2006/table">
            <a:tbl>
              <a:tblPr firstRow="1" bandRow="1">
                <a:tableStyleId>{7DF18680-E054-41AD-8BC1-D1AEF772440D}</a:tableStyleId>
              </a:tblPr>
              <a:tblGrid>
                <a:gridCol w="17145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47650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Storage Space</a:t>
                      </a:r>
                    </a:p>
                  </a:txBody>
                  <a:tcPr anchor="ctr"/>
                </a:tc>
                <a:tc>
                  <a:txBody>
                    <a:bodyPr/>
                    <a:lstStyle/>
                    <a:p>
                      <a:pPr algn="l"/>
                      <a:r>
                        <a:rPr lang="en-US" i="1" dirty="0">
                          <a:solidFill>
                            <a:schemeClr val="tx1"/>
                          </a:solidFill>
                        </a:rPr>
                        <a:t>Limited to local disk</a:t>
                      </a:r>
                      <a:r>
                        <a:rPr lang="en-US" i="1" baseline="0" dirty="0">
                          <a:solidFill>
                            <a:schemeClr val="tx1"/>
                          </a:solidFill>
                        </a:rPr>
                        <a:t>, may be under utilized</a:t>
                      </a:r>
                      <a:endParaRPr lang="en-US" i="1" dirty="0">
                        <a:solidFill>
                          <a:schemeClr val="tx1"/>
                        </a:solidFill>
                      </a:endParaRPr>
                    </a:p>
                  </a:txBody>
                  <a:tcPr anchor="ctr"/>
                </a:tc>
                <a:tc>
                  <a:txBody>
                    <a:bodyPr/>
                    <a:lstStyle/>
                    <a:p>
                      <a:pPr algn="l"/>
                      <a:r>
                        <a:rPr lang="en-US" i="1" dirty="0">
                          <a:solidFill>
                            <a:schemeClr val="tx1"/>
                          </a:solidFill>
                        </a:rPr>
                        <a:t>Dynamically allocated on demand</a:t>
                      </a:r>
                    </a:p>
                  </a:txBody>
                  <a:tcPr anchor="ctr"/>
                </a:tc>
                <a:extLst>
                  <a:ext uri="{0D108BD9-81ED-4DB2-BD59-A6C34878D82A}">
                    <a16:rowId xmlns:a16="http://schemas.microsoft.com/office/drawing/2014/main" val="10001"/>
                  </a:ext>
                </a:extLst>
              </a:tr>
              <a:tr h="370840">
                <a:tc>
                  <a:txBody>
                    <a:bodyPr/>
                    <a:lstStyle/>
                    <a:p>
                      <a:r>
                        <a:rPr lang="en-US" b="1" i="1" dirty="0"/>
                        <a:t>Storage Data Consistency</a:t>
                      </a:r>
                    </a:p>
                  </a:txBody>
                  <a:tcPr anchor="ctr"/>
                </a:tc>
                <a:tc>
                  <a:txBody>
                    <a:bodyPr/>
                    <a:lstStyle/>
                    <a:p>
                      <a:pPr algn="l"/>
                      <a:r>
                        <a:rPr lang="en-US" i="1" dirty="0">
                          <a:solidFill>
                            <a:schemeClr val="tx1"/>
                          </a:solidFill>
                        </a:rPr>
                        <a:t>Difficult to</a:t>
                      </a:r>
                      <a:r>
                        <a:rPr lang="en-US" i="1" baseline="0" dirty="0">
                          <a:solidFill>
                            <a:schemeClr val="tx1"/>
                          </a:solidFill>
                        </a:rPr>
                        <a:t> maintain data consistency</a:t>
                      </a:r>
                      <a:endParaRPr lang="en-US" i="1" dirty="0">
                        <a:solidFill>
                          <a:schemeClr val="tx1"/>
                        </a:solidFill>
                      </a:endParaRPr>
                    </a:p>
                  </a:txBody>
                  <a:tcPr anchor="ctr"/>
                </a:tc>
                <a:tc>
                  <a:txBody>
                    <a:bodyPr/>
                    <a:lstStyle/>
                    <a:p>
                      <a:pPr algn="l"/>
                      <a:r>
                        <a:rPr lang="en-US" i="1" dirty="0">
                          <a:solidFill>
                            <a:schemeClr val="tx1"/>
                          </a:solidFill>
                        </a:rPr>
                        <a:t>Data consistency maintained by cloud</a:t>
                      </a:r>
                    </a:p>
                  </a:txBody>
                  <a:tcPr anchor="ctr"/>
                </a:tc>
                <a:extLst>
                  <a:ext uri="{0D108BD9-81ED-4DB2-BD59-A6C34878D82A}">
                    <a16:rowId xmlns:a16="http://schemas.microsoft.com/office/drawing/2014/main" val="10002"/>
                  </a:ext>
                </a:extLst>
              </a:tr>
              <a:tr h="370840">
                <a:tc>
                  <a:txBody>
                    <a:bodyPr/>
                    <a:lstStyle/>
                    <a:p>
                      <a:r>
                        <a:rPr lang="en-US" b="1" i="1" dirty="0"/>
                        <a:t>Availability</a:t>
                      </a:r>
                    </a:p>
                  </a:txBody>
                  <a:tcPr anchor="ctr"/>
                </a:tc>
                <a:tc>
                  <a:txBody>
                    <a:bodyPr/>
                    <a:lstStyle/>
                    <a:p>
                      <a:pPr algn="l"/>
                      <a:r>
                        <a:rPr lang="en-US" i="1" dirty="0">
                          <a:solidFill>
                            <a:schemeClr val="tx1"/>
                          </a:solidFill>
                        </a:rPr>
                        <a:t>Regular user</a:t>
                      </a:r>
                      <a:r>
                        <a:rPr lang="en-US" i="1" baseline="0" dirty="0">
                          <a:solidFill>
                            <a:schemeClr val="tx1"/>
                          </a:solidFill>
                        </a:rPr>
                        <a:t> </a:t>
                      </a:r>
                      <a:r>
                        <a:rPr lang="en-US" i="1" dirty="0">
                          <a:solidFill>
                            <a:schemeClr val="tx1"/>
                          </a:solidFill>
                        </a:rPr>
                        <a:t>backup</a:t>
                      </a:r>
                    </a:p>
                  </a:txBody>
                  <a:tcPr anchor="ctr"/>
                </a:tc>
                <a:tc>
                  <a:txBody>
                    <a:bodyPr/>
                    <a:lstStyle/>
                    <a:p>
                      <a:pPr algn="l"/>
                      <a:r>
                        <a:rPr lang="en-US" i="1" dirty="0">
                          <a:solidFill>
                            <a:schemeClr val="tx1"/>
                          </a:solidFill>
                        </a:rPr>
                        <a:t>Cloud service guarantee</a:t>
                      </a:r>
                    </a:p>
                  </a:txBody>
                  <a:tcPr anchor="ctr"/>
                </a:tc>
                <a:extLst>
                  <a:ext uri="{0D108BD9-81ED-4DB2-BD59-A6C34878D82A}">
                    <a16:rowId xmlns:a16="http://schemas.microsoft.com/office/drawing/2014/main" val="10003"/>
                  </a:ext>
                </a:extLst>
              </a:tr>
            </a:tbl>
          </a:graphicData>
        </a:graphic>
      </p:graphicFrame>
      <p:sp>
        <p:nvSpPr>
          <p:cNvPr id="6" name="Content Placeholder 2"/>
          <p:cNvSpPr>
            <a:spLocks noGrp="1"/>
          </p:cNvSpPr>
          <p:nvPr>
            <p:ph idx="1"/>
          </p:nvPr>
        </p:nvSpPr>
        <p:spPr>
          <a:xfrm>
            <a:off x="473364" y="1145309"/>
            <a:ext cx="8229600" cy="533400"/>
          </a:xfrm>
        </p:spPr>
        <p:txBody>
          <a:bodyPr/>
          <a:lstStyle/>
          <a:p>
            <a:r>
              <a:rPr lang="en-US" dirty="0"/>
              <a:t>What dose cloud computing achieve ?</a:t>
            </a:r>
          </a:p>
        </p:txBody>
      </p:sp>
      <p:sp>
        <p:nvSpPr>
          <p:cNvPr id="3" name="Date Placeholder 2">
            <a:extLst>
              <a:ext uri="{FF2B5EF4-FFF2-40B4-BE49-F238E27FC236}">
                <a16:creationId xmlns:a16="http://schemas.microsoft.com/office/drawing/2014/main" id="{0081CB76-3E18-E6F8-FE13-F2C5D12F8F03}"/>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F91A1551-5632-2021-E91E-0A34959831E0}"/>
              </a:ext>
            </a:extLst>
          </p:cNvPr>
          <p:cNvSpPr>
            <a:spLocks noGrp="1"/>
          </p:cNvSpPr>
          <p:nvPr>
            <p:ph type="sldNum" sz="quarter" idx="12"/>
          </p:nvPr>
        </p:nvSpPr>
        <p:spPr/>
        <p:txBody>
          <a:bodyPr/>
          <a:lstStyle/>
          <a:p>
            <a:fld id="{B6F15528-21DE-4FAA-801E-634DDDAF4B2B}" type="slidenum">
              <a:rPr lang="en-US" smtClean="0"/>
              <a:pPr/>
              <a:t>77</a:t>
            </a:fld>
            <a:endParaRPr lang="en-US"/>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Variety of End Devices</a:t>
            </a:r>
          </a:p>
        </p:txBody>
      </p:sp>
      <p:sp>
        <p:nvSpPr>
          <p:cNvPr id="3" name="Content Placeholder 2"/>
          <p:cNvSpPr>
            <a:spLocks noGrp="1"/>
          </p:cNvSpPr>
          <p:nvPr>
            <p:ph idx="1"/>
          </p:nvPr>
        </p:nvSpPr>
        <p:spPr/>
        <p:txBody>
          <a:bodyPr/>
          <a:lstStyle/>
          <a:p>
            <a:r>
              <a:rPr lang="en-US" dirty="0"/>
              <a:t>Traditional computing resource :</a:t>
            </a:r>
          </a:p>
          <a:p>
            <a:pPr lvl="1"/>
            <a:r>
              <a:rPr lang="en-US" dirty="0"/>
              <a:t>One can connect to the Internet by personal computer</a:t>
            </a:r>
          </a:p>
          <a:p>
            <a:pPr lvl="1"/>
            <a:r>
              <a:rPr lang="en-US" dirty="0"/>
              <a:t>Only personal computer can deliver reasonable computing power</a:t>
            </a:r>
          </a:p>
          <a:p>
            <a:pPr lvl="1"/>
            <a:r>
              <a:rPr lang="en-US" dirty="0"/>
              <a:t>Small devices cannot perform incentive computation due to their power and hardware limitation</a:t>
            </a:r>
            <a:br>
              <a:rPr lang="en-US" dirty="0"/>
            </a:br>
            <a:endParaRPr lang="en-US" dirty="0"/>
          </a:p>
          <a:p>
            <a:r>
              <a:rPr lang="en-US" dirty="0"/>
              <a:t>Some drawbacks :</a:t>
            </a:r>
          </a:p>
          <a:p>
            <a:pPr lvl="1"/>
            <a:r>
              <a:rPr lang="en-US" dirty="0"/>
              <a:t>Computing power is not portable</a:t>
            </a:r>
          </a:p>
          <a:p>
            <a:pPr lvl="1"/>
            <a:r>
              <a:rPr lang="en-US" dirty="0"/>
              <a:t>Small devices can only perform simplified works</a:t>
            </a:r>
          </a:p>
        </p:txBody>
      </p:sp>
      <p:sp>
        <p:nvSpPr>
          <p:cNvPr id="4" name="Date Placeholder 3">
            <a:extLst>
              <a:ext uri="{FF2B5EF4-FFF2-40B4-BE49-F238E27FC236}">
                <a16:creationId xmlns:a16="http://schemas.microsoft.com/office/drawing/2014/main" id="{E69AF0ED-3B3A-4B2A-60FD-E26C5F1F1629}"/>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814B7407-F785-7BA3-9004-0F748F7A5BB2}"/>
              </a:ext>
            </a:extLst>
          </p:cNvPr>
          <p:cNvSpPr>
            <a:spLocks noGrp="1"/>
          </p:cNvSpPr>
          <p:nvPr>
            <p:ph type="sldNum" sz="quarter" idx="12"/>
          </p:nvPr>
        </p:nvSpPr>
        <p:spPr/>
        <p:txBody>
          <a:bodyPr/>
          <a:lstStyle/>
          <a:p>
            <a:fld id="{B6F15528-21DE-4FAA-801E-634DDDAF4B2B}" type="slidenum">
              <a:rPr lang="en-US" smtClean="0"/>
              <a:pPr/>
              <a:t>78</a:t>
            </a:fld>
            <a:endParaRPr lang="en-US"/>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Variety of End Devices</a:t>
            </a:r>
          </a:p>
        </p:txBody>
      </p:sp>
      <p:sp>
        <p:nvSpPr>
          <p:cNvPr id="3" name="Content Placeholder 2"/>
          <p:cNvSpPr>
            <a:spLocks noGrp="1"/>
          </p:cNvSpPr>
          <p:nvPr>
            <p:ph idx="1"/>
          </p:nvPr>
        </p:nvSpPr>
        <p:spPr>
          <a:xfrm>
            <a:off x="457200" y="1600200"/>
            <a:ext cx="8458200" cy="4525963"/>
          </a:xfrm>
        </p:spPr>
        <p:txBody>
          <a:bodyPr/>
          <a:lstStyle/>
          <a:p>
            <a:r>
              <a:rPr lang="en-US" dirty="0"/>
              <a:t>Devices collaborate with Cloud services :</a:t>
            </a:r>
          </a:p>
          <a:p>
            <a:pPr lvl="1"/>
            <a:r>
              <a:rPr lang="en-US" dirty="0"/>
              <a:t>Device connects to the Internet through wireless network</a:t>
            </a:r>
          </a:p>
          <a:p>
            <a:pPr lvl="1"/>
            <a:r>
              <a:rPr lang="en-US" dirty="0"/>
              <a:t>Device accesses cloud services through web service interface</a:t>
            </a:r>
          </a:p>
          <a:p>
            <a:pPr lvl="1"/>
            <a:r>
              <a:rPr lang="en-US" dirty="0"/>
              <a:t>Device sends computing incentive jobs into cloud and wait for results</a:t>
            </a:r>
            <a:br>
              <a:rPr lang="en-US" dirty="0"/>
            </a:br>
            <a:endParaRPr lang="en-US" dirty="0"/>
          </a:p>
          <a:p>
            <a:r>
              <a:rPr lang="en-US" dirty="0"/>
              <a:t>Some benefits :</a:t>
            </a:r>
          </a:p>
          <a:p>
            <a:pPr lvl="1"/>
            <a:r>
              <a:rPr lang="en-US" dirty="0"/>
              <a:t>User can easily access cloud service through small devices</a:t>
            </a:r>
          </a:p>
          <a:p>
            <a:pPr lvl="1"/>
            <a:r>
              <a:rPr lang="en-US" dirty="0"/>
              <a:t>User can access almost unlimited computing power anywhere</a:t>
            </a:r>
          </a:p>
          <a:p>
            <a:pPr lvl="1"/>
            <a:r>
              <a:rPr lang="en-US" dirty="0"/>
              <a:t>Small devices can be intelligently managed through cloud</a:t>
            </a:r>
          </a:p>
        </p:txBody>
      </p:sp>
      <p:sp>
        <p:nvSpPr>
          <p:cNvPr id="4" name="Date Placeholder 3">
            <a:extLst>
              <a:ext uri="{FF2B5EF4-FFF2-40B4-BE49-F238E27FC236}">
                <a16:creationId xmlns:a16="http://schemas.microsoft.com/office/drawing/2014/main" id="{A7D725BC-6ACD-269B-B832-20654923AD53}"/>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A92194C1-5BBE-978C-FA76-D0ED19AD25C7}"/>
              </a:ext>
            </a:extLst>
          </p:cNvPr>
          <p:cNvSpPr>
            <a:spLocks noGrp="1"/>
          </p:cNvSpPr>
          <p:nvPr>
            <p:ph type="sldNum" sz="quarter" idx="12"/>
          </p:nvPr>
        </p:nvSpPr>
        <p:spPr/>
        <p:txBody>
          <a:bodyPr/>
          <a:lstStyle/>
          <a:p>
            <a:fld id="{B6F15528-21DE-4FAA-801E-634DDDAF4B2B}" type="slidenum">
              <a:rPr lang="en-US" smtClean="0"/>
              <a:pPr/>
              <a:t>79</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525963"/>
          </a:xfrm>
        </p:spPr>
        <p:txBody>
          <a:bodyPr>
            <a:normAutofit/>
          </a:bodyPr>
          <a:lstStyle/>
          <a:p>
            <a:r>
              <a:rPr lang="en-US" dirty="0"/>
              <a:t>Definition from </a:t>
            </a:r>
            <a:r>
              <a:rPr lang="en-US" b="1" i="1" dirty="0"/>
              <a:t>Berkeley</a:t>
            </a:r>
          </a:p>
          <a:p>
            <a:pPr lvl="1"/>
            <a:r>
              <a:rPr lang="en-US" dirty="0"/>
              <a:t>Cloud Computing refers to both the applications delivered as services over the Internet and the hardware and systems software in the datacenters that provide those services.</a:t>
            </a:r>
          </a:p>
          <a:p>
            <a:pPr lvl="1"/>
            <a:r>
              <a:rPr lang="en-US" dirty="0"/>
              <a:t>The services themselves have long been referred to as Software as a Service (</a:t>
            </a:r>
            <a:r>
              <a:rPr lang="en-US" dirty="0" err="1"/>
              <a:t>SaaS</a:t>
            </a:r>
            <a:r>
              <a:rPr lang="en-US" dirty="0"/>
              <a:t>), so we use that term. The datacenter hardware and software is what we will call a</a:t>
            </a:r>
            <a:br>
              <a:rPr lang="en-US" dirty="0"/>
            </a:br>
            <a:r>
              <a:rPr lang="en-US" dirty="0"/>
              <a:t>Cloud.</a:t>
            </a:r>
          </a:p>
          <a:p>
            <a:pPr lvl="1"/>
            <a:r>
              <a:rPr lang="en-US" dirty="0"/>
              <a:t>When a Cloud is made available</a:t>
            </a:r>
            <a:br>
              <a:rPr lang="en-US" dirty="0"/>
            </a:br>
            <a:r>
              <a:rPr lang="en-US" dirty="0"/>
              <a:t> in a pay-as-you-go manner to the</a:t>
            </a:r>
            <a:br>
              <a:rPr lang="en-US" dirty="0"/>
            </a:br>
            <a:r>
              <a:rPr lang="en-US" dirty="0"/>
              <a:t>public…… The service being sold is</a:t>
            </a:r>
            <a:br>
              <a:rPr lang="en-US" dirty="0"/>
            </a:br>
            <a:r>
              <a:rPr lang="en-US" dirty="0"/>
              <a:t>Utility Computing.</a:t>
            </a:r>
          </a:p>
        </p:txBody>
      </p:sp>
      <p:sp>
        <p:nvSpPr>
          <p:cNvPr id="7"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
                <a:schemeClr val="accent1">
                  <a:lumMod val="75000"/>
                </a:schemeClr>
              </a:buClr>
              <a:buSzTx/>
              <a:buFont typeface="Arial" pitchFamily="34" charset="0"/>
              <a:buChar char="•"/>
              <a:tabLst/>
              <a:defRPr/>
            </a:pPr>
            <a:r>
              <a:rPr kumimoji="0" lang="en-US" sz="2400" b="0" i="0"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Definition from </a:t>
            </a:r>
            <a:r>
              <a:rPr kumimoji="0" lang="en-US" sz="2400" b="1" i="1"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Berkeley</a:t>
            </a: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Cloud Computing refers to both the applications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delivered as services over the Internet </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and the hardware and systems software in the datacenters that provide those services.</a:t>
            </a: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The services themselves have long been referred to as</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 Software as a Service (</a:t>
            </a:r>
            <a:r>
              <a:rPr kumimoji="0" lang="en-US" sz="2000" b="1" i="0" u="none" strike="noStrike" kern="1200" cap="none" spc="0" normalizeH="0" baseline="0" noProof="0" dirty="0" err="1">
                <a:ln>
                  <a:noFill/>
                </a:ln>
                <a:solidFill>
                  <a:srgbClr val="C00000"/>
                </a:solidFill>
                <a:effectLst/>
                <a:uLnTx/>
                <a:uFillTx/>
                <a:latin typeface="Cambria" pitchFamily="18" charset="0"/>
                <a:ea typeface="+mn-ea"/>
                <a:cs typeface="+mn-cs"/>
              </a:rPr>
              <a:t>SaaS</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so we use that term. The datacenter hardware and software is what we will call a</a:t>
            </a:r>
            <a:b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b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Cloud.</a:t>
            </a: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When a Cloud is made available</a:t>
            </a:r>
            <a:b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b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in a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pay-as-you-go</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 manner to the</a:t>
            </a:r>
            <a:b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b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public…… The service being sold is</a:t>
            </a:r>
            <a:b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b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Utility Computing</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a:t>
            </a:r>
          </a:p>
        </p:txBody>
      </p:sp>
      <p:sp>
        <p:nvSpPr>
          <p:cNvPr id="2" name="Title 1"/>
          <p:cNvSpPr>
            <a:spLocks noGrp="1"/>
          </p:cNvSpPr>
          <p:nvPr>
            <p:ph type="title"/>
          </p:nvPr>
        </p:nvSpPr>
        <p:spPr/>
        <p:txBody>
          <a:bodyPr/>
          <a:lstStyle/>
          <a:p>
            <a:r>
              <a:rPr lang="en-US" dirty="0"/>
              <a:t>Cloud Definitions</a:t>
            </a:r>
          </a:p>
        </p:txBody>
      </p:sp>
      <p:pic>
        <p:nvPicPr>
          <p:cNvPr id="2052" name="Picture 4" descr="http://cloudtp.com/images/Crossing%20Bridge%20to%20Cloud%20Computing.jpg"/>
          <p:cNvPicPr>
            <a:picLocks noChangeAspect="1" noChangeArrowheads="1"/>
          </p:cNvPicPr>
          <p:nvPr/>
        </p:nvPicPr>
        <p:blipFill>
          <a:blip r:embed="rId2" cstate="print"/>
          <a:srcRect/>
          <a:stretch>
            <a:fillRect/>
          </a:stretch>
        </p:blipFill>
        <p:spPr bwMode="auto">
          <a:xfrm>
            <a:off x="5105400" y="3771900"/>
            <a:ext cx="3810000" cy="2857500"/>
          </a:xfrm>
          <a:prstGeom prst="roundRect">
            <a:avLst>
              <a:gd name="adj" fmla="val 4096"/>
            </a:avLst>
          </a:prstGeom>
          <a:noFill/>
          <a:effectLst>
            <a:outerShdw blurRad="63500" sx="102000" sy="102000" algn="ctr" rotWithShape="0">
              <a:prstClr val="black">
                <a:alpha val="40000"/>
              </a:prstClr>
            </a:outerShdw>
          </a:effectLst>
        </p:spPr>
      </p:pic>
      <p:sp>
        <p:nvSpPr>
          <p:cNvPr id="4" name="Date Placeholder 3">
            <a:extLst>
              <a:ext uri="{FF2B5EF4-FFF2-40B4-BE49-F238E27FC236}">
                <a16:creationId xmlns:a16="http://schemas.microsoft.com/office/drawing/2014/main" id="{50A3DBFE-A357-A20A-7F0D-4B06EC5D925C}"/>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E764BAF6-DB41-D4A7-72BD-51003862D16A}"/>
              </a:ext>
            </a:extLst>
          </p:cNvPr>
          <p:cNvSpPr>
            <a:spLocks noGrp="1"/>
          </p:cNvSpPr>
          <p:nvPr>
            <p:ph type="sldNum" sz="quarter" idx="12"/>
          </p:nvPr>
        </p:nvSpPr>
        <p:spPr/>
        <p:txBody>
          <a:bodyPr/>
          <a:lstStyle/>
          <a:p>
            <a:fld id="{B6F15528-21DE-4FAA-801E-634DDDAF4B2B}" type="slidenum">
              <a:rPr lang="en-US" smtClean="0"/>
              <a:pPr/>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xEl>
                                              <p:pRg st="1" end="1"/>
                                            </p:txEl>
                                          </p:spTgt>
                                        </p:tgtEl>
                                      </p:cBhvr>
                                    </p:animEffect>
                                    <p:set>
                                      <p:cBhvr>
                                        <p:cTn id="10" dur="1" fill="hold">
                                          <p:stCondLst>
                                            <p:cond delay="499"/>
                                          </p:stCondLst>
                                        </p:cTn>
                                        <p:tgtEl>
                                          <p:spTgt spid="3">
                                            <p:txEl>
                                              <p:pRg st="1" end="1"/>
                                            </p:txEl>
                                          </p:spTgt>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3">
                                            <p:txEl>
                                              <p:pRg st="2" end="2"/>
                                            </p:txEl>
                                          </p:spTgt>
                                        </p:tgtEl>
                                      </p:cBhvr>
                                    </p:animEffect>
                                    <p:set>
                                      <p:cBhvr>
                                        <p:cTn id="13" dur="1" fill="hold">
                                          <p:stCondLst>
                                            <p:cond delay="499"/>
                                          </p:stCondLst>
                                        </p:cTn>
                                        <p:tgtEl>
                                          <p:spTgt spid="3">
                                            <p:txEl>
                                              <p:pRg st="2" end="2"/>
                                            </p:txEl>
                                          </p:spTgt>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3">
                                            <p:txEl>
                                              <p:pRg st="3" end="3"/>
                                            </p:txEl>
                                          </p:spTgt>
                                        </p:tgtEl>
                                      </p:cBhvr>
                                    </p:animEffect>
                                    <p:set>
                                      <p:cBhvr>
                                        <p:cTn id="16" dur="1" fill="hold">
                                          <p:stCondLst>
                                            <p:cond delay="499"/>
                                          </p:stCondLst>
                                        </p:cTn>
                                        <p:tgtEl>
                                          <p:spTgt spid="3">
                                            <p:txEl>
                                              <p:pRg st="3" end="3"/>
                                            </p:txEl>
                                          </p:spTgt>
                                        </p:tgtEl>
                                        <p:attrNameLst>
                                          <p:attrName>style.visibility</p:attrName>
                                        </p:attrNameLst>
                                      </p:cBhvr>
                                      <p:to>
                                        <p:strVal val="hidden"/>
                                      </p:to>
                                    </p:set>
                                  </p:childTnLst>
                                </p:cTn>
                              </p:par>
                              <p:par>
                                <p:cTn id="17" presetID="10"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Variety of End Devices</a:t>
            </a:r>
          </a:p>
        </p:txBody>
      </p:sp>
      <p:pic>
        <p:nvPicPr>
          <p:cNvPr id="58372" name="Picture 4" descr="http://farm3.static.flickr.com/2501/4123373317_52a5f28d48_z.jpg?zz=1"/>
          <p:cNvPicPr>
            <a:picLocks noChangeAspect="1" noChangeArrowheads="1"/>
          </p:cNvPicPr>
          <p:nvPr/>
        </p:nvPicPr>
        <p:blipFill>
          <a:blip r:embed="rId2" cstate="print"/>
          <a:srcRect t="34999" b="3333"/>
          <a:stretch>
            <a:fillRect/>
          </a:stretch>
        </p:blipFill>
        <p:spPr bwMode="auto">
          <a:xfrm>
            <a:off x="1956674" y="3897787"/>
            <a:ext cx="5074508" cy="23469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6" name="Table 5"/>
          <p:cNvGraphicFramePr>
            <a:graphicFrameLocks noGrp="1"/>
          </p:cNvGraphicFramePr>
          <p:nvPr>
            <p:extLst>
              <p:ext uri="{D42A27DB-BD31-4B8C-83A1-F6EECF244321}">
                <p14:modId xmlns:p14="http://schemas.microsoft.com/office/powerpoint/2010/main" val="1530919046"/>
              </p:ext>
            </p:extLst>
          </p:nvPr>
        </p:nvGraphicFramePr>
        <p:xfrm>
          <a:off x="1354282" y="1788000"/>
          <a:ext cx="6477001" cy="1925320"/>
        </p:xfrm>
        <a:graphic>
          <a:graphicData uri="http://schemas.openxmlformats.org/drawingml/2006/table">
            <a:tbl>
              <a:tblPr firstRow="1" bandRow="1">
                <a:tableStyleId>{7DF18680-E054-41AD-8BC1-D1AEF772440D}</a:tableStyleId>
              </a:tblPr>
              <a:tblGrid>
                <a:gridCol w="16383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55270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Computing Power</a:t>
                      </a:r>
                    </a:p>
                  </a:txBody>
                  <a:tcPr anchor="ctr"/>
                </a:tc>
                <a:tc>
                  <a:txBody>
                    <a:bodyPr/>
                    <a:lstStyle/>
                    <a:p>
                      <a:pPr algn="l"/>
                      <a:r>
                        <a:rPr lang="en-US" i="1" dirty="0">
                          <a:solidFill>
                            <a:schemeClr val="tx1"/>
                          </a:solidFill>
                        </a:rPr>
                        <a:t>Only</a:t>
                      </a:r>
                      <a:r>
                        <a:rPr lang="en-US" i="1" baseline="0" dirty="0">
                          <a:solidFill>
                            <a:schemeClr val="tx1"/>
                          </a:solidFill>
                        </a:rPr>
                        <a:t> accessed through desktop computer</a:t>
                      </a:r>
                      <a:endParaRPr lang="en-US" i="1" dirty="0">
                        <a:solidFill>
                          <a:schemeClr val="tx1"/>
                        </a:solidFill>
                      </a:endParaRPr>
                    </a:p>
                  </a:txBody>
                  <a:tcPr anchor="ctr"/>
                </a:tc>
                <a:tc>
                  <a:txBody>
                    <a:bodyPr/>
                    <a:lstStyle/>
                    <a:p>
                      <a:pPr algn="l"/>
                      <a:r>
                        <a:rPr lang="en-US" i="1" dirty="0">
                          <a:solidFill>
                            <a:schemeClr val="tx1"/>
                          </a:solidFill>
                        </a:rPr>
                        <a:t>Accessed</a:t>
                      </a:r>
                      <a:r>
                        <a:rPr lang="en-US" i="1" baseline="0" dirty="0">
                          <a:solidFill>
                            <a:schemeClr val="tx1"/>
                          </a:solidFill>
                        </a:rPr>
                        <a:t> through small smart devices</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Small</a:t>
                      </a:r>
                      <a:r>
                        <a:rPr lang="en-US" b="1" i="1" baseline="0" dirty="0"/>
                        <a:t> Device Intelligence</a:t>
                      </a:r>
                      <a:endParaRPr lang="en-US" b="1" i="1" dirty="0"/>
                    </a:p>
                  </a:txBody>
                  <a:tcPr anchor="ctr"/>
                </a:tc>
                <a:tc>
                  <a:txBody>
                    <a:bodyPr/>
                    <a:lstStyle/>
                    <a:p>
                      <a:pPr algn="l"/>
                      <a:r>
                        <a:rPr lang="en-US" i="1" dirty="0">
                          <a:solidFill>
                            <a:schemeClr val="tx1"/>
                          </a:solidFill>
                        </a:rPr>
                        <a:t>Functionalities</a:t>
                      </a:r>
                      <a:r>
                        <a:rPr lang="en-US" i="1" baseline="0" dirty="0">
                          <a:solidFill>
                            <a:schemeClr val="tx1"/>
                          </a:solidFill>
                        </a:rPr>
                        <a:t> was limited due to their power consumption</a:t>
                      </a:r>
                      <a:endParaRPr lang="en-US" i="1" dirty="0">
                        <a:solidFill>
                          <a:schemeClr val="tx1"/>
                        </a:solidFill>
                      </a:endParaRPr>
                    </a:p>
                  </a:txBody>
                  <a:tcPr anchor="ctr"/>
                </a:tc>
                <a:tc>
                  <a:txBody>
                    <a:bodyPr/>
                    <a:lstStyle/>
                    <a:p>
                      <a:pPr algn="l"/>
                      <a:r>
                        <a:rPr lang="en-US" i="1" dirty="0">
                          <a:solidFill>
                            <a:schemeClr val="tx1"/>
                          </a:solidFill>
                        </a:rPr>
                        <a:t>Shift</a:t>
                      </a:r>
                      <a:r>
                        <a:rPr lang="en-US" i="1" baseline="0" dirty="0">
                          <a:solidFill>
                            <a:schemeClr val="tx1"/>
                          </a:solidFill>
                        </a:rPr>
                        <a:t> computing incentive jobs into cloud, and then wait for results</a:t>
                      </a:r>
                      <a:endParaRPr lang="en-US" i="1" dirty="0">
                        <a:solidFill>
                          <a:schemeClr val="tx1"/>
                        </a:solidFill>
                      </a:endParaRPr>
                    </a:p>
                  </a:txBody>
                  <a:tcPr anchor="ctr"/>
                </a:tc>
                <a:extLst>
                  <a:ext uri="{0D108BD9-81ED-4DB2-BD59-A6C34878D82A}">
                    <a16:rowId xmlns:a16="http://schemas.microsoft.com/office/drawing/2014/main" val="10002"/>
                  </a:ext>
                </a:extLst>
              </a:tr>
            </a:tbl>
          </a:graphicData>
        </a:graphic>
      </p:graphicFrame>
      <p:sp>
        <p:nvSpPr>
          <p:cNvPr id="7" name="Content Placeholder 2"/>
          <p:cNvSpPr>
            <a:spLocks noGrp="1"/>
          </p:cNvSpPr>
          <p:nvPr>
            <p:ph idx="1"/>
          </p:nvPr>
        </p:nvSpPr>
        <p:spPr>
          <a:xfrm>
            <a:off x="477982" y="1254601"/>
            <a:ext cx="8229600" cy="533400"/>
          </a:xfrm>
        </p:spPr>
        <p:txBody>
          <a:bodyPr/>
          <a:lstStyle/>
          <a:p>
            <a:r>
              <a:rPr lang="en-US" dirty="0"/>
              <a:t>What dose cloud computing achieve ?</a:t>
            </a:r>
          </a:p>
        </p:txBody>
      </p:sp>
      <p:sp>
        <p:nvSpPr>
          <p:cNvPr id="3" name="Date Placeholder 2">
            <a:extLst>
              <a:ext uri="{FF2B5EF4-FFF2-40B4-BE49-F238E27FC236}">
                <a16:creationId xmlns:a16="http://schemas.microsoft.com/office/drawing/2014/main" id="{2DE37BD1-8889-4BFD-261A-723ACD57F36D}"/>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7ED00610-D3A9-CE76-C813-CAE852B016D5}"/>
              </a:ext>
            </a:extLst>
          </p:cNvPr>
          <p:cNvSpPr>
            <a:spLocks noGrp="1"/>
          </p:cNvSpPr>
          <p:nvPr>
            <p:ph type="sldNum" sz="quarter" idx="12"/>
          </p:nvPr>
        </p:nvSpPr>
        <p:spPr/>
        <p:txBody>
          <a:bodyPr/>
          <a:lstStyle/>
          <a:p>
            <a:fld id="{B6F15528-21DE-4FAA-801E-634DDDAF4B2B}" type="slidenum">
              <a:rPr lang="en-US" smtClean="0"/>
              <a:pPr/>
              <a:t>80</a:t>
            </a:fld>
            <a:endParaRPr lang="en-US"/>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pPr>
              <a:buClr>
                <a:schemeClr val="bg1">
                  <a:lumMod val="75000"/>
                </a:schemeClr>
              </a:buClr>
            </a:pPr>
            <a:r>
              <a:rPr lang="en-US" dirty="0">
                <a:solidFill>
                  <a:schemeClr val="bg1">
                    <a:lumMod val="75000"/>
                  </a:schemeClr>
                </a:solidFill>
              </a:rPr>
              <a:t>What is Cloud Computing ?</a:t>
            </a:r>
          </a:p>
          <a:p>
            <a:pPr lvl="1">
              <a:buClr>
                <a:schemeClr val="bg1">
                  <a:lumMod val="75000"/>
                </a:schemeClr>
              </a:buClr>
            </a:pPr>
            <a:r>
              <a:rPr lang="en-US" dirty="0">
                <a:solidFill>
                  <a:schemeClr val="bg1">
                    <a:lumMod val="75000"/>
                  </a:schemeClr>
                </a:solidFill>
              </a:rPr>
              <a:t>Different perspectives</a:t>
            </a:r>
          </a:p>
          <a:p>
            <a:pPr lvl="1">
              <a:buClr>
                <a:schemeClr val="bg1">
                  <a:lumMod val="75000"/>
                </a:schemeClr>
              </a:buClr>
            </a:pPr>
            <a:r>
              <a:rPr lang="en-US" dirty="0">
                <a:solidFill>
                  <a:schemeClr val="bg1">
                    <a:lumMod val="75000"/>
                  </a:schemeClr>
                </a:solidFill>
              </a:rPr>
              <a:t>Properties and characteristics</a:t>
            </a:r>
          </a:p>
          <a:p>
            <a:pPr lvl="1">
              <a:buClr>
                <a:schemeClr val="bg1">
                  <a:lumMod val="75000"/>
                </a:schemeClr>
              </a:buClr>
            </a:pPr>
            <a:r>
              <a:rPr lang="en-US" dirty="0">
                <a:solidFill>
                  <a:schemeClr val="bg1">
                    <a:lumMod val="75000"/>
                  </a:schemeClr>
                </a:solidFill>
              </a:rPr>
              <a:t>Benefits from cloud computing</a:t>
            </a:r>
          </a:p>
          <a:p>
            <a:endParaRPr lang="en-US" dirty="0"/>
          </a:p>
          <a:p>
            <a:r>
              <a:rPr lang="en-US" dirty="0"/>
              <a:t>Service and deployment models</a:t>
            </a:r>
          </a:p>
          <a:p>
            <a:pPr lvl="1"/>
            <a:r>
              <a:rPr lang="en-US" dirty="0"/>
              <a:t>Three service models</a:t>
            </a:r>
          </a:p>
          <a:p>
            <a:pPr lvl="1"/>
            <a:r>
              <a:rPr lang="en-US" dirty="0"/>
              <a:t>Four deployment models</a:t>
            </a:r>
          </a:p>
        </p:txBody>
      </p:sp>
      <p:sp>
        <p:nvSpPr>
          <p:cNvPr id="4" name="Date Placeholder 3">
            <a:extLst>
              <a:ext uri="{FF2B5EF4-FFF2-40B4-BE49-F238E27FC236}">
                <a16:creationId xmlns:a16="http://schemas.microsoft.com/office/drawing/2014/main" id="{18235DAE-3E1D-ACA0-D04F-E4EFACB6FFB2}"/>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DCDDD06C-5228-6DC1-13E9-91AA83691E55}"/>
              </a:ext>
            </a:extLst>
          </p:cNvPr>
          <p:cNvSpPr>
            <a:spLocks noGrp="1"/>
          </p:cNvSpPr>
          <p:nvPr>
            <p:ph type="sldNum" sz="quarter" idx="12"/>
          </p:nvPr>
        </p:nvSpPr>
        <p:spPr/>
        <p:txBody>
          <a:bodyPr/>
          <a:lstStyle/>
          <a:p>
            <a:fld id="{B6F15528-21DE-4FAA-801E-634DDDAF4B2B}" type="slidenum">
              <a:rPr lang="en-US" smtClean="0"/>
              <a:pPr/>
              <a:t>81</a:t>
            </a:fld>
            <a:endParaRPr lang="en-US"/>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solidFill>
                  <a:srgbClr val="C00000"/>
                </a:solidFill>
              </a:rPr>
              <a:t>Choose the service you need.</a:t>
            </a:r>
          </a:p>
        </p:txBody>
      </p:sp>
      <p:pic>
        <p:nvPicPr>
          <p:cNvPr id="84996" name="Picture 4" descr="http://www.wexla.com/images/service_concierge.jpg"/>
          <p:cNvPicPr>
            <a:picLocks noChangeAspect="1" noChangeArrowheads="1"/>
          </p:cNvPicPr>
          <p:nvPr/>
        </p:nvPicPr>
        <p:blipFill>
          <a:blip r:embed="rId2" cstate="print"/>
          <a:srcRect r="7570"/>
          <a:stretch>
            <a:fillRect/>
          </a:stretch>
        </p:blipFill>
        <p:spPr bwMode="auto">
          <a:xfrm flipH="1">
            <a:off x="2598754" y="381000"/>
            <a:ext cx="6164246" cy="3124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Date Placeholder 3">
            <a:extLst>
              <a:ext uri="{FF2B5EF4-FFF2-40B4-BE49-F238E27FC236}">
                <a16:creationId xmlns:a16="http://schemas.microsoft.com/office/drawing/2014/main" id="{CCB446B8-1C57-D035-FCA1-BD7A8AFB9960}"/>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04BD13E3-EF9F-4085-AF10-7CF69D96D9F7}"/>
              </a:ext>
            </a:extLst>
          </p:cNvPr>
          <p:cNvSpPr>
            <a:spLocks noGrp="1"/>
          </p:cNvSpPr>
          <p:nvPr>
            <p:ph type="sldNum" sz="quarter" idx="12"/>
          </p:nvPr>
        </p:nvSpPr>
        <p:spPr/>
        <p:txBody>
          <a:bodyPr/>
          <a:lstStyle/>
          <a:p>
            <a:fld id="{B6F15528-21DE-4FAA-801E-634DDDAF4B2B}" type="slidenum">
              <a:rPr lang="en-US" smtClean="0"/>
              <a:pPr/>
              <a:t>82</a:t>
            </a:fld>
            <a:endParaRPr lang="en-US"/>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descr="C:\Users\Andy\AppData\Local\Microsoft\Windows\Temporary Internet Files\Content.IE5\IBKPY4TO\MPj04422330000[1].jpg"/>
          <p:cNvPicPr>
            <a:picLocks noChangeAspect="1" noChangeArrowheads="1"/>
          </p:cNvPicPr>
          <p:nvPr/>
        </p:nvPicPr>
        <p:blipFill>
          <a:blip r:embed="rId2" cstate="print"/>
          <a:srcRect r="6587" b="6666"/>
          <a:stretch>
            <a:fillRect/>
          </a:stretch>
        </p:blipFill>
        <p:spPr bwMode="auto">
          <a:xfrm>
            <a:off x="5105400" y="1371600"/>
            <a:ext cx="3733800" cy="5341408"/>
          </a:xfrm>
          <a:prstGeom prst="roundRect">
            <a:avLst>
              <a:gd name="adj" fmla="val 6030"/>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Rectangle 3"/>
          <p:cNvSpPr/>
          <p:nvPr/>
        </p:nvSpPr>
        <p:spPr>
          <a:xfrm>
            <a:off x="1971769" y="228600"/>
            <a:ext cx="5200463"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 Simple Analogy</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5" name="Rectangle 4"/>
          <p:cNvSpPr/>
          <p:nvPr/>
        </p:nvSpPr>
        <p:spPr>
          <a:xfrm>
            <a:off x="457200" y="2360474"/>
            <a:ext cx="5791200" cy="1754326"/>
          </a:xfrm>
          <a:prstGeom prst="rect">
            <a:avLst/>
          </a:prstGeom>
          <a:noFill/>
        </p:spPr>
        <p:txBody>
          <a:bodyPr wrap="square" lIns="91440" tIns="45720" rIns="91440" bIns="45720">
            <a:spAutoFit/>
          </a:bodyPr>
          <a:lstStyle/>
          <a:p>
            <a:r>
              <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rPr>
              <a:t>Say, you just moved to a city and you are looking for a place to live.</a:t>
            </a:r>
          </a:p>
        </p:txBody>
      </p:sp>
      <p:sp>
        <p:nvSpPr>
          <p:cNvPr id="2" name="Date Placeholder 1">
            <a:extLst>
              <a:ext uri="{FF2B5EF4-FFF2-40B4-BE49-F238E27FC236}">
                <a16:creationId xmlns:a16="http://schemas.microsoft.com/office/drawing/2014/main" id="{0795A451-0375-7A20-7DFE-777C9427EED9}"/>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9739B929-4986-DC53-FED4-7EE0BA6D3FC3}"/>
              </a:ext>
            </a:extLst>
          </p:cNvPr>
          <p:cNvSpPr>
            <a:spLocks noGrp="1"/>
          </p:cNvSpPr>
          <p:nvPr>
            <p:ph type="sldNum" sz="quarter" idx="12"/>
          </p:nvPr>
        </p:nvSpPr>
        <p:spPr/>
        <p:txBody>
          <a:bodyPr/>
          <a:lstStyle/>
          <a:p>
            <a:fld id="{B6F15528-21DE-4FAA-801E-634DDDAF4B2B}" type="slidenum">
              <a:rPr lang="en-US" smtClean="0"/>
              <a:pPr/>
              <a:t>83</a:t>
            </a:fld>
            <a:endParaRPr lang="en-US"/>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C:\Users\Andy\AppData\Local\Microsoft\Windows\Temporary Internet Files\Content.IE5\T087QNPU\MPj04225340000[1].jpg"/>
          <p:cNvPicPr>
            <a:picLocks noChangeAspect="1" noChangeArrowheads="1"/>
          </p:cNvPicPr>
          <p:nvPr/>
        </p:nvPicPr>
        <p:blipFill>
          <a:blip r:embed="rId2" cstate="print"/>
          <a:srcRect b="6836"/>
          <a:stretch>
            <a:fillRect/>
          </a:stretch>
        </p:blipFill>
        <p:spPr bwMode="auto">
          <a:xfrm>
            <a:off x="1828800" y="1219200"/>
            <a:ext cx="6908799" cy="5181600"/>
          </a:xfrm>
          <a:prstGeom prst="roundRect">
            <a:avLst>
              <a:gd name="adj" fmla="val 5016"/>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Rectangle 2"/>
          <p:cNvSpPr/>
          <p:nvPr/>
        </p:nvSpPr>
        <p:spPr>
          <a:xfrm>
            <a:off x="1417647" y="228600"/>
            <a:ext cx="6308715"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What is your choice ?</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4" name="Rectangle 3"/>
          <p:cNvSpPr/>
          <p:nvPr/>
        </p:nvSpPr>
        <p:spPr>
          <a:xfrm>
            <a:off x="639076" y="4113074"/>
            <a:ext cx="4409990" cy="1754326"/>
          </a:xfrm>
          <a:prstGeom prst="rect">
            <a:avLst/>
          </a:prstGeom>
          <a:noFill/>
        </p:spPr>
        <p:txBody>
          <a:bodyPr wrap="none" lIns="91440" tIns="45720" rIns="91440" bIns="45720">
            <a:spAutoFit/>
          </a:bodyPr>
          <a:lstStyle/>
          <a:p>
            <a:r>
              <a:rPr lang="en-US" sz="3600" b="1" dirty="0">
                <a:ln w="18415" cmpd="sng">
                  <a:solidFill>
                    <a:srgbClr val="FFFFFF"/>
                  </a:solidFill>
                  <a:prstDash val="solid"/>
                </a:ln>
                <a:effectLst>
                  <a:outerShdw blurRad="63500" dir="3600000" algn="tl" rotWithShape="0">
                    <a:srgbClr val="000000">
                      <a:alpha val="70000"/>
                    </a:srgbClr>
                  </a:outerShdw>
                </a:effectLst>
              </a:rPr>
              <a:t>Built a new house ?</a:t>
            </a:r>
          </a:p>
          <a:p>
            <a:r>
              <a:rPr lang="en-US" sz="3600" b="1" dirty="0">
                <a:ln w="18415" cmpd="sng">
                  <a:solidFill>
                    <a:srgbClr val="FFFFFF"/>
                  </a:solidFill>
                  <a:prstDash val="solid"/>
                </a:ln>
                <a:effectLst>
                  <a:outerShdw blurRad="63500" dir="3600000" algn="tl" rotWithShape="0">
                    <a:srgbClr val="000000">
                      <a:alpha val="70000"/>
                    </a:srgbClr>
                  </a:outerShdw>
                </a:effectLst>
              </a:rPr>
              <a:t>Buy an empty house ?</a:t>
            </a:r>
          </a:p>
          <a:p>
            <a:r>
              <a:rPr lang="en-US" sz="3600" b="1" dirty="0">
                <a:ln w="18415" cmpd="sng">
                  <a:solidFill>
                    <a:srgbClr val="FFFFFF"/>
                  </a:solidFill>
                  <a:prstDash val="solid"/>
                </a:ln>
                <a:effectLst>
                  <a:outerShdw blurRad="63500" dir="3600000" algn="tl" rotWithShape="0">
                    <a:srgbClr val="000000">
                      <a:alpha val="70000"/>
                    </a:srgbClr>
                  </a:outerShdw>
                </a:effectLst>
              </a:rPr>
              <a:t>Live in a hotel ?</a:t>
            </a:r>
          </a:p>
        </p:txBody>
      </p:sp>
      <p:sp>
        <p:nvSpPr>
          <p:cNvPr id="5" name="Date Placeholder 4">
            <a:extLst>
              <a:ext uri="{FF2B5EF4-FFF2-40B4-BE49-F238E27FC236}">
                <a16:creationId xmlns:a16="http://schemas.microsoft.com/office/drawing/2014/main" id="{F9855E6A-9C69-FE51-CBA8-1F4AB4E1911D}"/>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59B6AE0B-FB61-A499-D6D8-0DBCD6E29E72}"/>
              </a:ext>
            </a:extLst>
          </p:cNvPr>
          <p:cNvSpPr>
            <a:spLocks noGrp="1"/>
          </p:cNvSpPr>
          <p:nvPr>
            <p:ph type="sldNum" sz="quarter" idx="12"/>
          </p:nvPr>
        </p:nvSpPr>
        <p:spPr/>
        <p:txBody>
          <a:bodyPr/>
          <a:lstStyle/>
          <a:p>
            <a:fld id="{B6F15528-21DE-4FAA-801E-634DDDAF4B2B}" type="slidenum">
              <a:rPr lang="en-US" smtClean="0"/>
              <a:pPr/>
              <a:t>84</a:t>
            </a:fld>
            <a:endParaRPr lang="en-US"/>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87129" y="228600"/>
            <a:ext cx="7369774"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Let’s built a new house !!</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pic>
        <p:nvPicPr>
          <p:cNvPr id="3" name="Picture 2" descr="C:\Users\Andy\AppData\Local\Microsoft\Windows\Temporary Internet Files\Content.IE5\PQCBMZKS\MPj04393130000[1].jpg"/>
          <p:cNvPicPr>
            <a:picLocks noChangeAspect="1" noChangeArrowheads="1"/>
          </p:cNvPicPr>
          <p:nvPr/>
        </p:nvPicPr>
        <p:blipFill>
          <a:blip r:embed="rId2" cstate="print"/>
          <a:srcRect/>
          <a:stretch>
            <a:fillRect/>
          </a:stretch>
        </p:blipFill>
        <p:spPr bwMode="auto">
          <a:xfrm>
            <a:off x="4110736" y="2819400"/>
            <a:ext cx="4271264" cy="3203448"/>
          </a:xfrm>
          <a:prstGeom prst="roundRect">
            <a:avLst>
              <a:gd name="adj" fmla="val 401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Rectangle 3"/>
          <p:cNvSpPr/>
          <p:nvPr/>
        </p:nvSpPr>
        <p:spPr>
          <a:xfrm>
            <a:off x="762000" y="1371600"/>
            <a:ext cx="7696200" cy="1754326"/>
          </a:xfrm>
          <a:prstGeom prst="rect">
            <a:avLst/>
          </a:prstGeom>
          <a:noFill/>
        </p:spPr>
        <p:txBody>
          <a:bodyPr wrap="square" lIns="91440" tIns="45720" rIns="91440" bIns="45720">
            <a:spAutoFit/>
          </a:bodyPr>
          <a:lstStyle/>
          <a:p>
            <a:r>
              <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rPr>
              <a:t>You can fully control everything your like your new house to have. But that is a hard work …</a:t>
            </a:r>
          </a:p>
        </p:txBody>
      </p:sp>
      <p:sp>
        <p:nvSpPr>
          <p:cNvPr id="5" name="Date Placeholder 4">
            <a:extLst>
              <a:ext uri="{FF2B5EF4-FFF2-40B4-BE49-F238E27FC236}">
                <a16:creationId xmlns:a16="http://schemas.microsoft.com/office/drawing/2014/main" id="{D4EC2CB4-8DDB-F3F1-CFAF-61FF55F1B389}"/>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5E4796E1-9931-38A5-71F1-48A9CCDBB79A}"/>
              </a:ext>
            </a:extLst>
          </p:cNvPr>
          <p:cNvSpPr>
            <a:spLocks noGrp="1"/>
          </p:cNvSpPr>
          <p:nvPr>
            <p:ph type="sldNum" sz="quarter" idx="12"/>
          </p:nvPr>
        </p:nvSpPr>
        <p:spPr/>
        <p:txBody>
          <a:bodyPr/>
          <a:lstStyle/>
          <a:p>
            <a:fld id="{B6F15528-21DE-4FAA-801E-634DDDAF4B2B}" type="slidenum">
              <a:rPr lang="en-US" smtClean="0"/>
              <a:pPr/>
              <a:t>85</a:t>
            </a:fld>
            <a:endParaRPr lang="en-US"/>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1" descr="C:\Users\Andy\AppData\Local\Microsoft\Windows\Temporary Internet Files\Content.IE5\T087QNPU\MPj04410350000[1].jpg"/>
          <p:cNvPicPr>
            <a:picLocks noChangeAspect="1" noChangeArrowheads="1"/>
          </p:cNvPicPr>
          <p:nvPr/>
        </p:nvPicPr>
        <p:blipFill>
          <a:blip r:embed="rId2" cstate="print"/>
          <a:srcRect b="16246"/>
          <a:stretch>
            <a:fillRect/>
          </a:stretch>
        </p:blipFill>
        <p:spPr bwMode="auto">
          <a:xfrm>
            <a:off x="1115568" y="1295400"/>
            <a:ext cx="6912864" cy="4343400"/>
          </a:xfrm>
          <a:prstGeom prst="roundRect">
            <a:avLst>
              <a:gd name="adj" fmla="val 5803"/>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Rectangle 2"/>
          <p:cNvSpPr/>
          <p:nvPr/>
        </p:nvSpPr>
        <p:spPr>
          <a:xfrm>
            <a:off x="426744" y="228600"/>
            <a:ext cx="8290539"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If you buy an empty house ?</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4" name="Rectangle 3"/>
          <p:cNvSpPr/>
          <p:nvPr/>
        </p:nvSpPr>
        <p:spPr>
          <a:xfrm>
            <a:off x="1447800" y="4494074"/>
            <a:ext cx="6172200" cy="1754326"/>
          </a:xfrm>
          <a:prstGeom prst="rect">
            <a:avLst/>
          </a:prstGeom>
          <a:noFill/>
        </p:spPr>
        <p:txBody>
          <a:bodyPr wrap="square" lIns="91440" tIns="45720" rIns="91440" bIns="45720">
            <a:spAutoFit/>
          </a:bodyPr>
          <a:lstStyle/>
          <a:p>
            <a:r>
              <a:rPr lang="en-US" sz="3600" b="1" dirty="0">
                <a:ln w="18415" cmpd="sng">
                  <a:solidFill>
                    <a:srgbClr val="FFFFFF"/>
                  </a:solidFill>
                  <a:prstDash val="solid"/>
                </a:ln>
                <a:effectLst>
                  <a:outerShdw blurRad="63500" dir="3600000" algn="tl" rotWithShape="0">
                    <a:srgbClr val="000000">
                      <a:alpha val="70000"/>
                    </a:srgbClr>
                  </a:outerShdw>
                </a:effectLst>
              </a:rPr>
              <a:t>You can customize some part of your house. But never change the original architecture.</a:t>
            </a:r>
          </a:p>
        </p:txBody>
      </p:sp>
      <p:sp>
        <p:nvSpPr>
          <p:cNvPr id="5" name="Date Placeholder 4">
            <a:extLst>
              <a:ext uri="{FF2B5EF4-FFF2-40B4-BE49-F238E27FC236}">
                <a16:creationId xmlns:a16="http://schemas.microsoft.com/office/drawing/2014/main" id="{DF6822AF-8B38-805B-69B7-77F8D94378DC}"/>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59DBA6C6-DB6A-418F-90C7-3CDBA300393B}"/>
              </a:ext>
            </a:extLst>
          </p:cNvPr>
          <p:cNvSpPr>
            <a:spLocks noGrp="1"/>
          </p:cNvSpPr>
          <p:nvPr>
            <p:ph type="sldNum" sz="quarter" idx="12"/>
          </p:nvPr>
        </p:nvSpPr>
        <p:spPr/>
        <p:txBody>
          <a:bodyPr/>
          <a:lstStyle/>
          <a:p>
            <a:fld id="{B6F15528-21DE-4FAA-801E-634DDDAF4B2B}" type="slidenum">
              <a:rPr lang="en-US" smtClean="0"/>
              <a:pPr/>
              <a:t>86</a:t>
            </a:fld>
            <a:endParaRPr lang="en-US"/>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44591" y="228600"/>
            <a:ext cx="7854843"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How about live in a hotel ?</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pic>
        <p:nvPicPr>
          <p:cNvPr id="3" name="Picture 2" descr="C:\Users\Andy\AppData\Local\Microsoft\Windows\Temporary Internet Files\Content.IE5\01OK34JN\MPj04424560000[1].jpg"/>
          <p:cNvPicPr>
            <a:picLocks noChangeAspect="1" noChangeArrowheads="1"/>
          </p:cNvPicPr>
          <p:nvPr/>
        </p:nvPicPr>
        <p:blipFill>
          <a:blip r:embed="rId2" cstate="print"/>
          <a:srcRect/>
          <a:stretch>
            <a:fillRect/>
          </a:stretch>
        </p:blipFill>
        <p:spPr bwMode="auto">
          <a:xfrm>
            <a:off x="1828800" y="2973578"/>
            <a:ext cx="5607537" cy="2946119"/>
          </a:xfrm>
          <a:prstGeom prst="roundRect">
            <a:avLst>
              <a:gd name="adj" fmla="val 547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Rectangle 3"/>
          <p:cNvSpPr/>
          <p:nvPr/>
        </p:nvSpPr>
        <p:spPr>
          <a:xfrm>
            <a:off x="800100" y="1151930"/>
            <a:ext cx="7543800" cy="1384995"/>
          </a:xfrm>
          <a:prstGeom prst="rect">
            <a:avLst/>
          </a:prstGeom>
          <a:noFill/>
        </p:spPr>
        <p:txBody>
          <a:bodyPr wrap="square" lIns="91440" tIns="45720" rIns="91440" bIns="45720">
            <a:spAutoFit/>
          </a:bodyPr>
          <a:lstStyle/>
          <a:p>
            <a:r>
              <a:rPr 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Live in a hotel will be a good idea if the only thing you care is enjoy your life!! There is nothing you can do with the house except living in it.</a:t>
            </a:r>
          </a:p>
        </p:txBody>
      </p:sp>
      <p:sp>
        <p:nvSpPr>
          <p:cNvPr id="5" name="Date Placeholder 4">
            <a:extLst>
              <a:ext uri="{FF2B5EF4-FFF2-40B4-BE49-F238E27FC236}">
                <a16:creationId xmlns:a16="http://schemas.microsoft.com/office/drawing/2014/main" id="{CBD73EC0-A540-5562-4125-35B12AC86249}"/>
              </a:ext>
            </a:extLst>
          </p:cNvPr>
          <p:cNvSpPr>
            <a:spLocks noGrp="1"/>
          </p:cNvSpPr>
          <p:nvPr>
            <p:ph type="dt" sz="half" idx="10"/>
          </p:nvPr>
        </p:nvSpPr>
        <p:spPr/>
        <p:txBody>
          <a:bodyPr/>
          <a:lstStyle/>
          <a:p>
            <a:r>
              <a:rPr lang="en-US"/>
              <a:t>Clouds Computing</a:t>
            </a:r>
          </a:p>
        </p:txBody>
      </p:sp>
      <p:sp>
        <p:nvSpPr>
          <p:cNvPr id="6" name="Slide Number Placeholder 5">
            <a:extLst>
              <a:ext uri="{FF2B5EF4-FFF2-40B4-BE49-F238E27FC236}">
                <a16:creationId xmlns:a16="http://schemas.microsoft.com/office/drawing/2014/main" id="{B8A1603B-9EAF-DED8-2D07-91AD1FA057C8}"/>
              </a:ext>
            </a:extLst>
          </p:cNvPr>
          <p:cNvSpPr>
            <a:spLocks noGrp="1"/>
          </p:cNvSpPr>
          <p:nvPr>
            <p:ph type="sldNum" sz="quarter" idx="12"/>
          </p:nvPr>
        </p:nvSpPr>
        <p:spPr/>
        <p:txBody>
          <a:bodyPr/>
          <a:lstStyle/>
          <a:p>
            <a:fld id="{B6F15528-21DE-4FAA-801E-634DDDAF4B2B}" type="slidenum">
              <a:rPr lang="en-US" smtClean="0"/>
              <a:pPr/>
              <a:t>87</a:t>
            </a:fld>
            <a:endParaRPr lang="en-US"/>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92052" y="2551837"/>
            <a:ext cx="5759910" cy="175432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Let’s translate to</a:t>
            </a:r>
            <a:b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b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Cloud Computing !!</a:t>
            </a:r>
          </a:p>
        </p:txBody>
      </p:sp>
      <p:sp>
        <p:nvSpPr>
          <p:cNvPr id="3" name="Date Placeholder 2">
            <a:extLst>
              <a:ext uri="{FF2B5EF4-FFF2-40B4-BE49-F238E27FC236}">
                <a16:creationId xmlns:a16="http://schemas.microsoft.com/office/drawing/2014/main" id="{AD005AC4-A2BE-2603-1A5C-B59423302A43}"/>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99428E93-94B6-F91C-F288-325DED4ED0F3}"/>
              </a:ext>
            </a:extLst>
          </p:cNvPr>
          <p:cNvSpPr>
            <a:spLocks noGrp="1"/>
          </p:cNvSpPr>
          <p:nvPr>
            <p:ph type="sldNum" sz="quarter" idx="12"/>
          </p:nvPr>
        </p:nvSpPr>
        <p:spPr/>
        <p:txBody>
          <a:bodyPr/>
          <a:lstStyle/>
          <a:p>
            <a:fld id="{B6F15528-21DE-4FAA-801E-634DDDAF4B2B}" type="slidenum">
              <a:rPr lang="en-US" smtClean="0"/>
              <a:pPr/>
              <a:t>88</a:t>
            </a:fld>
            <a:endParaRPr lang="en-US"/>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 Overview</a:t>
            </a:r>
          </a:p>
        </p:txBody>
      </p:sp>
      <p:sp>
        <p:nvSpPr>
          <p:cNvPr id="3" name="Content Placeholder 2"/>
          <p:cNvSpPr>
            <a:spLocks noGrp="1"/>
          </p:cNvSpPr>
          <p:nvPr>
            <p:ph idx="1"/>
          </p:nvPr>
        </p:nvSpPr>
        <p:spPr>
          <a:xfrm>
            <a:off x="609600" y="1295111"/>
            <a:ext cx="7924800" cy="4876800"/>
          </a:xfrm>
        </p:spPr>
        <p:txBody>
          <a:bodyPr>
            <a:normAutofit/>
          </a:bodyPr>
          <a:lstStyle/>
          <a:p>
            <a:r>
              <a:rPr lang="en-US" dirty="0"/>
              <a:t>What if you want to have an IT department ?</a:t>
            </a:r>
          </a:p>
          <a:p>
            <a:pPr lvl="1"/>
            <a:r>
              <a:rPr lang="en-US" dirty="0"/>
              <a:t>Similar to </a:t>
            </a:r>
            <a:r>
              <a:rPr lang="en-US" b="1" i="1" dirty="0"/>
              <a:t>build a new house </a:t>
            </a:r>
            <a:r>
              <a:rPr lang="en-US" dirty="0"/>
              <a:t>in previous analogy</a:t>
            </a:r>
          </a:p>
          <a:p>
            <a:pPr lvl="2"/>
            <a:r>
              <a:rPr lang="en-US" dirty="0"/>
              <a:t>You can rent some virtualized infrastructure and build up your own IT system among those resources, which may be fully controlled.</a:t>
            </a:r>
          </a:p>
          <a:p>
            <a:pPr lvl="2"/>
            <a:r>
              <a:rPr lang="en-US" dirty="0"/>
              <a:t>Technical speaking, use the </a:t>
            </a:r>
            <a:r>
              <a:rPr lang="en-US" b="1" i="1" dirty="0"/>
              <a:t>Infrastructure as a Service (</a:t>
            </a:r>
            <a:r>
              <a:rPr lang="en-US" b="1" i="1" dirty="0" err="1"/>
              <a:t>IaaS</a:t>
            </a:r>
            <a:r>
              <a:rPr lang="en-US" b="1" i="1" dirty="0"/>
              <a:t>)</a:t>
            </a:r>
            <a:r>
              <a:rPr lang="en-US" dirty="0"/>
              <a:t> solution.</a:t>
            </a:r>
          </a:p>
          <a:p>
            <a:pPr lvl="1"/>
            <a:r>
              <a:rPr lang="en-US" dirty="0"/>
              <a:t>Similar to </a:t>
            </a:r>
            <a:r>
              <a:rPr lang="en-US" b="1" i="1" dirty="0"/>
              <a:t>buy an empty house </a:t>
            </a:r>
            <a:r>
              <a:rPr lang="en-US" dirty="0"/>
              <a:t>in previous analogy</a:t>
            </a:r>
          </a:p>
          <a:p>
            <a:pPr lvl="2"/>
            <a:r>
              <a:rPr lang="en-US" dirty="0"/>
              <a:t>You can directly develop your IT system through one cloud platform, and do not care about any lower level resource management.</a:t>
            </a:r>
          </a:p>
          <a:p>
            <a:pPr lvl="2"/>
            <a:r>
              <a:rPr lang="en-US" dirty="0"/>
              <a:t>Technical speaking, use the </a:t>
            </a:r>
            <a:r>
              <a:rPr lang="en-US" b="1" i="1" dirty="0"/>
              <a:t>Platform as a Service (</a:t>
            </a:r>
            <a:r>
              <a:rPr lang="en-US" b="1" i="1" dirty="0" err="1"/>
              <a:t>PaaS</a:t>
            </a:r>
            <a:r>
              <a:rPr lang="en-US" b="1" i="1" dirty="0"/>
              <a:t>)</a:t>
            </a:r>
            <a:r>
              <a:rPr lang="en-US" dirty="0"/>
              <a:t> solution.</a:t>
            </a:r>
          </a:p>
          <a:p>
            <a:pPr lvl="1"/>
            <a:r>
              <a:rPr lang="en-US" dirty="0"/>
              <a:t>Similar to </a:t>
            </a:r>
            <a:r>
              <a:rPr lang="en-US" b="1" i="1" dirty="0"/>
              <a:t>live in a hotel </a:t>
            </a:r>
            <a:r>
              <a:rPr lang="en-US" dirty="0"/>
              <a:t>in previous analogy</a:t>
            </a:r>
          </a:p>
          <a:p>
            <a:pPr lvl="2"/>
            <a:r>
              <a:rPr lang="en-US" dirty="0"/>
              <a:t>You can directly use some existed IT system solutions, which were provided by some cloud application service provider, without knowing any detail technique about how these service was achieved.</a:t>
            </a:r>
          </a:p>
          <a:p>
            <a:pPr lvl="2"/>
            <a:r>
              <a:rPr lang="en-US" dirty="0"/>
              <a:t>Technical speaking, use the </a:t>
            </a:r>
            <a:r>
              <a:rPr lang="en-US" b="1" i="1" dirty="0"/>
              <a:t>Software as a Service (</a:t>
            </a:r>
            <a:r>
              <a:rPr lang="en-US" b="1" i="1" dirty="0" err="1"/>
              <a:t>SaaS</a:t>
            </a:r>
            <a:r>
              <a:rPr lang="en-US" b="1" i="1" dirty="0"/>
              <a:t>)</a:t>
            </a:r>
            <a:r>
              <a:rPr lang="en-US" dirty="0"/>
              <a:t> solution.</a:t>
            </a:r>
          </a:p>
        </p:txBody>
      </p:sp>
      <p:sp>
        <p:nvSpPr>
          <p:cNvPr id="4" name="Date Placeholder 3">
            <a:extLst>
              <a:ext uri="{FF2B5EF4-FFF2-40B4-BE49-F238E27FC236}">
                <a16:creationId xmlns:a16="http://schemas.microsoft.com/office/drawing/2014/main" id="{C1D1E9A7-C598-596C-4D5C-A7DF6CE31619}"/>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F5AF098D-C46F-3FAE-1EA3-D3F90C93B015}"/>
              </a:ext>
            </a:extLst>
          </p:cNvPr>
          <p:cNvSpPr>
            <a:spLocks noGrp="1"/>
          </p:cNvSpPr>
          <p:nvPr>
            <p:ph type="sldNum" sz="quarter" idx="12"/>
          </p:nvPr>
        </p:nvSpPr>
        <p:spPr/>
        <p:txBody>
          <a:bodyPr/>
          <a:lstStyle/>
          <a:p>
            <a:fld id="{B6F15528-21DE-4FAA-801E-634DDDAF4B2B}" type="slidenum">
              <a:rPr lang="en-US" smtClean="0"/>
              <a:pPr/>
              <a:t>89</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Definitions</a:t>
            </a:r>
          </a:p>
        </p:txBody>
      </p:sp>
      <p:sp>
        <p:nvSpPr>
          <p:cNvPr id="3" name="Content Placeholder 2"/>
          <p:cNvSpPr>
            <a:spLocks noGrp="1"/>
          </p:cNvSpPr>
          <p:nvPr>
            <p:ph idx="1"/>
          </p:nvPr>
        </p:nvSpPr>
        <p:spPr>
          <a:xfrm>
            <a:off x="457200" y="1212849"/>
            <a:ext cx="8229600" cy="3124200"/>
          </a:xfrm>
        </p:spPr>
        <p:txBody>
          <a:bodyPr/>
          <a:lstStyle/>
          <a:p>
            <a:r>
              <a:rPr lang="en-US" dirty="0"/>
              <a:t>Definition from </a:t>
            </a:r>
            <a:r>
              <a:rPr lang="en-US" b="1" i="1" dirty="0" err="1"/>
              <a:t>Buyya</a:t>
            </a:r>
            <a:endParaRPr lang="en-US" b="1" i="1" dirty="0"/>
          </a:p>
          <a:p>
            <a:pPr lvl="1"/>
            <a:r>
              <a:rPr lang="en-US" dirty="0"/>
              <a:t>A Cloud is a type of parallel and distributed system consisting of a collection of interconnected and virtualized computers that are dynamically provisioned and presented as one or more unified computing resources based on service-level agreements established through negotiation between the service provider and consumers.</a:t>
            </a:r>
          </a:p>
        </p:txBody>
      </p:sp>
      <p:pic>
        <p:nvPicPr>
          <p:cNvPr id="25602" name="Picture 2" descr="http://www.amaxit.net/corporatesolutions/images/cloud-computing.jpg"/>
          <p:cNvPicPr>
            <a:picLocks noChangeAspect="1" noChangeArrowheads="1"/>
          </p:cNvPicPr>
          <p:nvPr/>
        </p:nvPicPr>
        <p:blipFill>
          <a:blip r:embed="rId2" cstate="print"/>
          <a:srcRect/>
          <a:stretch>
            <a:fillRect/>
          </a:stretch>
        </p:blipFill>
        <p:spPr bwMode="auto">
          <a:xfrm>
            <a:off x="2675020" y="3657600"/>
            <a:ext cx="5981700" cy="2524126"/>
          </a:xfrm>
          <a:prstGeom prst="rect">
            <a:avLst/>
          </a:prstGeom>
          <a:noFill/>
        </p:spPr>
      </p:pic>
      <p:pic>
        <p:nvPicPr>
          <p:cNvPr id="25606" name="Picture 6" descr="http://www.buyya.com/photos/rajkumar4.jpg">
            <a:hlinkClick r:id="rId3"/>
          </p:cNvPr>
          <p:cNvPicPr>
            <a:picLocks noChangeAspect="1" noChangeArrowheads="1"/>
          </p:cNvPicPr>
          <p:nvPr/>
        </p:nvPicPr>
        <p:blipFill>
          <a:blip r:embed="rId4" cstate="print"/>
          <a:srcRect/>
          <a:stretch>
            <a:fillRect/>
          </a:stretch>
        </p:blipFill>
        <p:spPr bwMode="auto">
          <a:xfrm>
            <a:off x="607806" y="3667126"/>
            <a:ext cx="1832388" cy="2514600"/>
          </a:xfrm>
          <a:prstGeom prst="roundRect">
            <a:avLst>
              <a:gd name="adj" fmla="val 2990"/>
            </a:avLst>
          </a:prstGeom>
          <a:noFill/>
          <a:effectLst>
            <a:outerShdw blurRad="63500" sx="102000" sy="102000" algn="ctr" rotWithShape="0">
              <a:prstClr val="black">
                <a:alpha val="40000"/>
              </a:prstClr>
            </a:outerShdw>
          </a:effectLst>
        </p:spPr>
      </p:pic>
      <p:sp>
        <p:nvSpPr>
          <p:cNvPr id="7" name="Content Placeholder 2"/>
          <p:cNvSpPr txBox="1">
            <a:spLocks/>
          </p:cNvSpPr>
          <p:nvPr/>
        </p:nvSpPr>
        <p:spPr>
          <a:xfrm>
            <a:off x="457200" y="1212849"/>
            <a:ext cx="8229600" cy="31242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
                <a:schemeClr val="accent1">
                  <a:lumMod val="75000"/>
                </a:schemeClr>
              </a:buClr>
              <a:buSzTx/>
              <a:buFont typeface="Arial" pitchFamily="34" charset="0"/>
              <a:buChar char="•"/>
              <a:tabLst/>
              <a:defRPr/>
            </a:pPr>
            <a:r>
              <a:rPr kumimoji="0" lang="en-US" sz="2400" b="0" i="0" u="none" strike="noStrike" kern="1200" cap="none" spc="0" normalizeH="0" baseline="0" noProof="0" dirty="0">
                <a:ln>
                  <a:noFill/>
                </a:ln>
                <a:solidFill>
                  <a:schemeClr val="tx2">
                    <a:lumMod val="75000"/>
                  </a:schemeClr>
                </a:solidFill>
                <a:effectLst/>
                <a:uLnTx/>
                <a:uFillTx/>
                <a:latin typeface="Cambria" pitchFamily="18" charset="0"/>
                <a:ea typeface="+mn-ea"/>
                <a:cs typeface="+mn-cs"/>
              </a:rPr>
              <a:t>Definition from </a:t>
            </a:r>
            <a:r>
              <a:rPr kumimoji="0" lang="en-US" sz="2400" b="1" i="1" u="none" strike="noStrike" kern="1200" cap="none" spc="0" normalizeH="0" baseline="0" noProof="0" dirty="0" err="1">
                <a:ln>
                  <a:noFill/>
                </a:ln>
                <a:solidFill>
                  <a:schemeClr val="tx2">
                    <a:lumMod val="75000"/>
                  </a:schemeClr>
                </a:solidFill>
                <a:effectLst/>
                <a:uLnTx/>
                <a:uFillTx/>
                <a:latin typeface="Cambria" pitchFamily="18" charset="0"/>
                <a:ea typeface="+mn-ea"/>
                <a:cs typeface="+mn-cs"/>
              </a:rPr>
              <a:t>Buyya</a:t>
            </a:r>
            <a:endParaRPr kumimoji="0" lang="en-US" sz="2400" b="1" i="1" u="none" strike="noStrike" kern="1200" cap="none" spc="0" normalizeH="0" baseline="0" noProof="0" dirty="0">
              <a:ln>
                <a:noFill/>
              </a:ln>
              <a:solidFill>
                <a:schemeClr val="tx2">
                  <a:lumMod val="75000"/>
                </a:schemeClr>
              </a:solidFill>
              <a:effectLst/>
              <a:uLnTx/>
              <a:uFillTx/>
              <a:latin typeface="Cambria" pitchFamily="18" charset="0"/>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accent3">
                  <a:lumMod val="50000"/>
                </a:schemeClr>
              </a:buClr>
              <a:buSzTx/>
              <a:buFont typeface="Wingdings" pitchFamily="2" charset="2"/>
              <a:buChar char="§"/>
              <a:tabLst/>
              <a:defRPr/>
            </a:pP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A Cloud is a type of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parallel and distributed system </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consisting of a collection of interconnected and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virtualized computers </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that are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dynamically provisioned </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and presented as one or more unified computing resources based on </a:t>
            </a:r>
            <a:r>
              <a:rPr kumimoji="0" lang="en-US" sz="2000" b="1" i="0" u="none" strike="noStrike" kern="1200" cap="none" spc="0" normalizeH="0" baseline="0" noProof="0" dirty="0">
                <a:ln>
                  <a:noFill/>
                </a:ln>
                <a:solidFill>
                  <a:srgbClr val="C00000"/>
                </a:solidFill>
                <a:effectLst/>
                <a:uLnTx/>
                <a:uFillTx/>
                <a:latin typeface="Cambria" pitchFamily="18" charset="0"/>
                <a:ea typeface="+mn-ea"/>
                <a:cs typeface="+mn-cs"/>
              </a:rPr>
              <a:t>service-level agreements </a:t>
            </a:r>
            <a:r>
              <a:rPr kumimoji="0" lang="en-US" sz="2000" b="0" i="0" u="none" strike="noStrike" kern="1200" cap="none" spc="0" normalizeH="0" baseline="0" noProof="0" dirty="0">
                <a:ln>
                  <a:noFill/>
                </a:ln>
                <a:solidFill>
                  <a:schemeClr val="accent3">
                    <a:lumMod val="50000"/>
                  </a:schemeClr>
                </a:solidFill>
                <a:effectLst/>
                <a:uLnTx/>
                <a:uFillTx/>
                <a:latin typeface="Cambria" pitchFamily="18" charset="0"/>
                <a:ea typeface="+mn-ea"/>
                <a:cs typeface="+mn-cs"/>
              </a:rPr>
              <a:t>established through negotiation between the service provider and consumers.</a:t>
            </a:r>
          </a:p>
        </p:txBody>
      </p:sp>
      <p:sp>
        <p:nvSpPr>
          <p:cNvPr id="4" name="Date Placeholder 3">
            <a:extLst>
              <a:ext uri="{FF2B5EF4-FFF2-40B4-BE49-F238E27FC236}">
                <a16:creationId xmlns:a16="http://schemas.microsoft.com/office/drawing/2014/main" id="{EF289AA7-F1F1-FD55-C79F-7EF5168DE9F7}"/>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064E56E0-7770-C691-8172-11CD72CCE1B6}"/>
              </a:ext>
            </a:extLst>
          </p:cNvPr>
          <p:cNvSpPr>
            <a:spLocks noGrp="1"/>
          </p:cNvSpPr>
          <p:nvPr>
            <p:ph type="sldNum" sz="quarter" idx="12"/>
          </p:nvPr>
        </p:nvSpPr>
        <p:spPr/>
        <p:txBody>
          <a:bodyPr/>
          <a:lstStyle/>
          <a:p>
            <a:fld id="{B6F15528-21DE-4FAA-801E-634DDDAF4B2B}" type="slidenum">
              <a:rPr lang="en-US" smtClean="0"/>
              <a:pPr/>
              <a:t>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xEl>
                                              <p:pRg st="1" end="1"/>
                                            </p:txEl>
                                          </p:spTgt>
                                        </p:tgtEl>
                                      </p:cBhvr>
                                    </p:animEffect>
                                    <p:set>
                                      <p:cBhvr>
                                        <p:cTn id="10" dur="1" fill="hold">
                                          <p:stCondLst>
                                            <p:cond delay="499"/>
                                          </p:stCondLst>
                                        </p:cTn>
                                        <p:tgtEl>
                                          <p:spTgt spid="3">
                                            <p:txEl>
                                              <p:pRg st="1" end="1"/>
                                            </p:txEl>
                                          </p:spTgt>
                                        </p:tgtEl>
                                        <p:attrNameLst>
                                          <p:attrName>style.visibility</p:attrName>
                                        </p:attrNameLst>
                                      </p:cBhvr>
                                      <p:to>
                                        <p:strVal val="hidden"/>
                                      </p:to>
                                    </p:se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cstate="print"/>
          <a:srcRect/>
          <a:stretch>
            <a:fillRect/>
          </a:stretch>
        </p:blipFill>
        <p:spPr bwMode="auto">
          <a:xfrm>
            <a:off x="381000" y="1129145"/>
            <a:ext cx="8547100" cy="5383213"/>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Service Model Overview</a:t>
            </a:r>
          </a:p>
        </p:txBody>
      </p:sp>
      <p:sp>
        <p:nvSpPr>
          <p:cNvPr id="3" name="Date Placeholder 2">
            <a:extLst>
              <a:ext uri="{FF2B5EF4-FFF2-40B4-BE49-F238E27FC236}">
                <a16:creationId xmlns:a16="http://schemas.microsoft.com/office/drawing/2014/main" id="{C569A379-0121-156E-9CF8-C24502F0726F}"/>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B0162B9E-1BB8-0798-7C5B-0FA27FA5078A}"/>
              </a:ext>
            </a:extLst>
          </p:cNvPr>
          <p:cNvSpPr>
            <a:spLocks noGrp="1"/>
          </p:cNvSpPr>
          <p:nvPr>
            <p:ph type="sldNum" sz="quarter" idx="12"/>
          </p:nvPr>
        </p:nvSpPr>
        <p:spPr/>
        <p:txBody>
          <a:bodyPr/>
          <a:lstStyle/>
          <a:p>
            <a:fld id="{B6F15528-21DE-4FAA-801E-634DDDAF4B2B}" type="slidenum">
              <a:rPr lang="en-US" smtClean="0"/>
              <a:pPr/>
              <a:t>90</a:t>
            </a:fld>
            <a:endParaRPr lang="en-US"/>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solidFill>
                  <a:srgbClr val="C00000"/>
                </a:solidFill>
              </a:rPr>
              <a:t>Infrastructure as a Service</a:t>
            </a:r>
          </a:p>
          <a:p>
            <a:r>
              <a:rPr lang="en-US" dirty="0"/>
              <a:t>Platform as a Service</a:t>
            </a:r>
          </a:p>
          <a:p>
            <a:r>
              <a:rPr lang="en-US" dirty="0"/>
              <a:t>Software as a Service</a:t>
            </a:r>
          </a:p>
        </p:txBody>
      </p:sp>
      <p:sp>
        <p:nvSpPr>
          <p:cNvPr id="4" name="Date Placeholder 3">
            <a:extLst>
              <a:ext uri="{FF2B5EF4-FFF2-40B4-BE49-F238E27FC236}">
                <a16:creationId xmlns:a16="http://schemas.microsoft.com/office/drawing/2014/main" id="{B9157B8E-9D0B-02EB-048B-71EF41E9BDEA}"/>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6DC0AE0B-A963-636B-AC40-1F05F153D44F}"/>
              </a:ext>
            </a:extLst>
          </p:cNvPr>
          <p:cNvSpPr>
            <a:spLocks noGrp="1"/>
          </p:cNvSpPr>
          <p:nvPr>
            <p:ph type="sldNum" sz="quarter" idx="12"/>
          </p:nvPr>
        </p:nvSpPr>
        <p:spPr/>
        <p:txBody>
          <a:bodyPr/>
          <a:lstStyle/>
          <a:p>
            <a:fld id="{B6F15528-21DE-4FAA-801E-634DDDAF4B2B}" type="slidenum">
              <a:rPr lang="en-US" smtClean="0"/>
              <a:pPr/>
              <a:t>91</a:t>
            </a:fld>
            <a:endParaRPr lang="en-US"/>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273175"/>
            <a:ext cx="8229600" cy="4953000"/>
          </a:xfrm>
        </p:spPr>
        <p:txBody>
          <a:bodyPr>
            <a:noAutofit/>
          </a:bodyPr>
          <a:lstStyle/>
          <a:p>
            <a:r>
              <a:rPr lang="en-US" dirty="0"/>
              <a:t>Infrastructure as a Service - </a:t>
            </a:r>
            <a:r>
              <a:rPr lang="en-US" dirty="0" err="1"/>
              <a:t>IaaS</a:t>
            </a:r>
            <a:endParaRPr lang="en-US" dirty="0"/>
          </a:p>
          <a:p>
            <a:pPr lvl="1"/>
            <a:r>
              <a:rPr lang="en-US" dirty="0"/>
              <a:t>The capability provided to the consumer is to provision processing, storage, networks, and other fundamental computing resources where the consumer is able to deploy and run arbitrary software, which can include operating systems and applications.</a:t>
            </a:r>
          </a:p>
          <a:p>
            <a:pPr lvl="1"/>
            <a:r>
              <a:rPr lang="en-US" dirty="0"/>
              <a:t>The consumer does not manage or control the underlying cloud infrastructure but has control over operating systems, storage, deployed applications, and possibly limited control of select networking components .</a:t>
            </a:r>
          </a:p>
          <a:p>
            <a:r>
              <a:rPr lang="en-US" dirty="0"/>
              <a:t>Examples :</a:t>
            </a:r>
          </a:p>
          <a:p>
            <a:pPr lvl="1"/>
            <a:r>
              <a:rPr lang="en-US" dirty="0"/>
              <a:t>Amazon EC2</a:t>
            </a:r>
          </a:p>
          <a:p>
            <a:pPr lvl="1"/>
            <a:r>
              <a:rPr lang="en-US" dirty="0" err="1"/>
              <a:t>Eucalyputs</a:t>
            </a:r>
            <a:endParaRPr lang="en-US" dirty="0"/>
          </a:p>
          <a:p>
            <a:pPr lvl="1"/>
            <a:r>
              <a:rPr lang="en-US" dirty="0" err="1"/>
              <a:t>OpenNebula</a:t>
            </a:r>
            <a:endParaRPr lang="en-US" dirty="0"/>
          </a:p>
          <a:p>
            <a:pPr lvl="1"/>
            <a:r>
              <a:rPr lang="en-US" dirty="0"/>
              <a:t>… etc</a:t>
            </a:r>
          </a:p>
        </p:txBody>
      </p:sp>
      <p:sp>
        <p:nvSpPr>
          <p:cNvPr id="4" name="Date Placeholder 3">
            <a:extLst>
              <a:ext uri="{FF2B5EF4-FFF2-40B4-BE49-F238E27FC236}">
                <a16:creationId xmlns:a16="http://schemas.microsoft.com/office/drawing/2014/main" id="{5A90B6C2-E526-95C6-F093-E67C0610CC40}"/>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B9F4EF3D-38F0-47D7-2037-0ABA3B0258CA}"/>
              </a:ext>
            </a:extLst>
          </p:cNvPr>
          <p:cNvSpPr>
            <a:spLocks noGrp="1"/>
          </p:cNvSpPr>
          <p:nvPr>
            <p:ph type="sldNum" sz="quarter" idx="12"/>
          </p:nvPr>
        </p:nvSpPr>
        <p:spPr/>
        <p:txBody>
          <a:bodyPr/>
          <a:lstStyle/>
          <a:p>
            <a:fld id="{B6F15528-21DE-4FAA-801E-634DDDAF4B2B}" type="slidenum">
              <a:rPr lang="en-US" smtClean="0"/>
              <a:pPr/>
              <a:t>92</a:t>
            </a:fld>
            <a:endParaRPr lang="en-US"/>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2" cstate="print"/>
          <a:srcRect/>
          <a:stretch>
            <a:fillRect/>
          </a:stretch>
        </p:blipFill>
        <p:spPr bwMode="auto">
          <a:xfrm>
            <a:off x="1066800" y="1652154"/>
            <a:ext cx="7315200" cy="4595517"/>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Infrastructure as a Service</a:t>
            </a:r>
          </a:p>
        </p:txBody>
      </p:sp>
      <p:sp>
        <p:nvSpPr>
          <p:cNvPr id="25" name="Content Placeholder 2"/>
          <p:cNvSpPr>
            <a:spLocks noGrp="1"/>
          </p:cNvSpPr>
          <p:nvPr>
            <p:ph idx="1"/>
          </p:nvPr>
        </p:nvSpPr>
        <p:spPr>
          <a:xfrm>
            <a:off x="457200" y="1371600"/>
            <a:ext cx="8229600" cy="533399"/>
          </a:xfrm>
        </p:spPr>
        <p:txBody>
          <a:bodyPr/>
          <a:lstStyle/>
          <a:p>
            <a:r>
              <a:rPr lang="en-US" dirty="0"/>
              <a:t>System architecture :</a:t>
            </a:r>
          </a:p>
        </p:txBody>
      </p:sp>
      <p:sp>
        <p:nvSpPr>
          <p:cNvPr id="3" name="Date Placeholder 2">
            <a:extLst>
              <a:ext uri="{FF2B5EF4-FFF2-40B4-BE49-F238E27FC236}">
                <a16:creationId xmlns:a16="http://schemas.microsoft.com/office/drawing/2014/main" id="{89C3B63C-5CA1-C2A7-EF3E-1C9BEB4CB077}"/>
              </a:ext>
            </a:extLst>
          </p:cNvPr>
          <p:cNvSpPr>
            <a:spLocks noGrp="1"/>
          </p:cNvSpPr>
          <p:nvPr>
            <p:ph type="dt" sz="half" idx="10"/>
          </p:nvPr>
        </p:nvSpPr>
        <p:spPr/>
        <p:txBody>
          <a:bodyPr/>
          <a:lstStyle/>
          <a:p>
            <a:r>
              <a:rPr lang="en-US"/>
              <a:t>Clouds Computing</a:t>
            </a:r>
          </a:p>
        </p:txBody>
      </p:sp>
      <p:sp>
        <p:nvSpPr>
          <p:cNvPr id="4" name="Slide Number Placeholder 3">
            <a:extLst>
              <a:ext uri="{FF2B5EF4-FFF2-40B4-BE49-F238E27FC236}">
                <a16:creationId xmlns:a16="http://schemas.microsoft.com/office/drawing/2014/main" id="{542DD4BD-5DD6-DEAA-36CF-0A48751A0AB1}"/>
              </a:ext>
            </a:extLst>
          </p:cNvPr>
          <p:cNvSpPr>
            <a:spLocks noGrp="1"/>
          </p:cNvSpPr>
          <p:nvPr>
            <p:ph type="sldNum" sz="quarter" idx="12"/>
          </p:nvPr>
        </p:nvSpPr>
        <p:spPr/>
        <p:txBody>
          <a:bodyPr/>
          <a:lstStyle/>
          <a:p>
            <a:fld id="{B6F15528-21DE-4FAA-801E-634DDDAF4B2B}" type="slidenum">
              <a:rPr lang="en-US" smtClean="0"/>
              <a:pPr/>
              <a:t>93</a:t>
            </a:fld>
            <a:endParaRPr lang="en-US"/>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159669"/>
            <a:ext cx="8229600" cy="2163763"/>
          </a:xfrm>
        </p:spPr>
        <p:txBody>
          <a:bodyPr/>
          <a:lstStyle/>
          <a:p>
            <a:r>
              <a:rPr lang="en-US" dirty="0"/>
              <a:t>Enabling technique - </a:t>
            </a:r>
            <a:r>
              <a:rPr lang="en-US" b="1" i="1" dirty="0"/>
              <a:t>Virtualization</a:t>
            </a:r>
          </a:p>
          <a:p>
            <a:pPr lvl="1"/>
            <a:r>
              <a:rPr lang="en-US" dirty="0"/>
              <a:t>Virtualization is an abstraction of logical resources away from underlying physical resources.</a:t>
            </a:r>
          </a:p>
          <a:p>
            <a:pPr lvl="2"/>
            <a:r>
              <a:rPr lang="en-US" dirty="0"/>
              <a:t>Virtualization technique shift OS onto hypervisor.</a:t>
            </a:r>
          </a:p>
          <a:p>
            <a:pPr lvl="2"/>
            <a:r>
              <a:rPr lang="en-US" dirty="0"/>
              <a:t>Multiple OS share the physical hardware and provide different services.</a:t>
            </a:r>
          </a:p>
          <a:p>
            <a:pPr lvl="2"/>
            <a:r>
              <a:rPr lang="en-US" dirty="0"/>
              <a:t>Improve utilization, availability, security and convenience.</a:t>
            </a:r>
          </a:p>
        </p:txBody>
      </p:sp>
      <p:pic>
        <p:nvPicPr>
          <p:cNvPr id="4" name="Picture 2"/>
          <p:cNvPicPr>
            <a:picLocks noChangeAspect="1" noChangeArrowheads="1"/>
          </p:cNvPicPr>
          <p:nvPr/>
        </p:nvPicPr>
        <p:blipFill>
          <a:blip r:embed="rId3" cstate="print"/>
          <a:srcRect/>
          <a:stretch>
            <a:fillRect/>
          </a:stretch>
        </p:blipFill>
        <p:spPr bwMode="auto">
          <a:xfrm>
            <a:off x="4498109" y="3815773"/>
            <a:ext cx="3276600" cy="2578100"/>
          </a:xfrm>
          <a:prstGeom prst="rect">
            <a:avLst/>
          </a:prstGeom>
          <a:noFill/>
          <a:ln w="9525">
            <a:noFill/>
            <a:miter lim="800000"/>
            <a:headEnd/>
            <a:tailEnd/>
          </a:ln>
          <a:effectLst/>
        </p:spPr>
      </p:pic>
      <p:pic>
        <p:nvPicPr>
          <p:cNvPr id="5" name="Picture 3"/>
          <p:cNvPicPr>
            <a:picLocks noChangeAspect="1" noChangeArrowheads="1"/>
          </p:cNvPicPr>
          <p:nvPr/>
        </p:nvPicPr>
        <p:blipFill>
          <a:blip r:embed="rId4" cstate="print"/>
          <a:srcRect/>
          <a:stretch>
            <a:fillRect/>
          </a:stretch>
        </p:blipFill>
        <p:spPr bwMode="auto">
          <a:xfrm>
            <a:off x="1373909" y="4349173"/>
            <a:ext cx="2620963" cy="2036763"/>
          </a:xfrm>
          <a:prstGeom prst="rect">
            <a:avLst/>
          </a:prstGeom>
          <a:noFill/>
          <a:ln w="9525">
            <a:noFill/>
            <a:miter lim="800000"/>
            <a:headEnd/>
            <a:tailEnd/>
          </a:ln>
          <a:effectLst/>
        </p:spPr>
      </p:pic>
      <p:sp>
        <p:nvSpPr>
          <p:cNvPr id="6" name="Rounded Rectangle 5"/>
          <p:cNvSpPr/>
          <p:nvPr/>
        </p:nvSpPr>
        <p:spPr bwMode="auto">
          <a:xfrm>
            <a:off x="4498109" y="3422073"/>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solidFill>
                  <a:srgbClr val="C00000"/>
                </a:solidFill>
                <a:effectLst/>
                <a:latin typeface="Cambria" pitchFamily="18" charset="0"/>
              </a:rPr>
              <a:t>VM1</a:t>
            </a:r>
          </a:p>
        </p:txBody>
      </p:sp>
      <p:sp>
        <p:nvSpPr>
          <p:cNvPr id="7" name="Rounded Rectangle 6"/>
          <p:cNvSpPr/>
          <p:nvPr/>
        </p:nvSpPr>
        <p:spPr bwMode="auto">
          <a:xfrm>
            <a:off x="5590667" y="3422073"/>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b="1" dirty="0">
                <a:solidFill>
                  <a:srgbClr val="C00000"/>
                </a:solidFill>
                <a:latin typeface="Cambria" pitchFamily="18" charset="0"/>
              </a:rPr>
              <a:t>VM2</a:t>
            </a:r>
          </a:p>
        </p:txBody>
      </p:sp>
      <p:sp>
        <p:nvSpPr>
          <p:cNvPr id="8" name="Rounded Rectangle 7"/>
          <p:cNvSpPr/>
          <p:nvPr/>
        </p:nvSpPr>
        <p:spPr bwMode="auto">
          <a:xfrm>
            <a:off x="6695030" y="3422073"/>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b="1" dirty="0">
                <a:solidFill>
                  <a:srgbClr val="C00000"/>
                </a:solidFill>
                <a:latin typeface="Cambria" pitchFamily="18" charset="0"/>
              </a:rPr>
              <a:t>VM3</a:t>
            </a:r>
          </a:p>
        </p:txBody>
      </p:sp>
      <p:sp>
        <p:nvSpPr>
          <p:cNvPr id="9" name="Date Placeholder 8">
            <a:extLst>
              <a:ext uri="{FF2B5EF4-FFF2-40B4-BE49-F238E27FC236}">
                <a16:creationId xmlns:a16="http://schemas.microsoft.com/office/drawing/2014/main" id="{43C7E1E5-6187-EB7A-B09B-4AD55BAC8EDE}"/>
              </a:ext>
            </a:extLst>
          </p:cNvPr>
          <p:cNvSpPr>
            <a:spLocks noGrp="1"/>
          </p:cNvSpPr>
          <p:nvPr>
            <p:ph type="dt" sz="half" idx="10"/>
          </p:nvPr>
        </p:nvSpPr>
        <p:spPr/>
        <p:txBody>
          <a:bodyPr/>
          <a:lstStyle/>
          <a:p>
            <a:r>
              <a:rPr lang="en-US"/>
              <a:t>Clouds Computing</a:t>
            </a:r>
          </a:p>
        </p:txBody>
      </p:sp>
      <p:sp>
        <p:nvSpPr>
          <p:cNvPr id="10" name="Slide Number Placeholder 9">
            <a:extLst>
              <a:ext uri="{FF2B5EF4-FFF2-40B4-BE49-F238E27FC236}">
                <a16:creationId xmlns:a16="http://schemas.microsoft.com/office/drawing/2014/main" id="{A32CB5B2-115E-02C8-714B-9D8C1BD70419}"/>
              </a:ext>
            </a:extLst>
          </p:cNvPr>
          <p:cNvSpPr>
            <a:spLocks noGrp="1"/>
          </p:cNvSpPr>
          <p:nvPr>
            <p:ph type="sldNum" sz="quarter" idx="12"/>
          </p:nvPr>
        </p:nvSpPr>
        <p:spPr>
          <a:xfrm>
            <a:off x="6555509" y="6044623"/>
            <a:ext cx="2133600" cy="365125"/>
          </a:xfrm>
        </p:spPr>
        <p:txBody>
          <a:bodyPr/>
          <a:lstStyle/>
          <a:p>
            <a:fld id="{B6F15528-21DE-4FAA-801E-634DDDAF4B2B}" type="slidenum">
              <a:rPr lang="en-US" smtClean="0"/>
              <a:pPr/>
              <a:t>94</a:t>
            </a:fld>
            <a:endParaRPr lang="en-US"/>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31800" y="1295400"/>
            <a:ext cx="8229600" cy="1752600"/>
          </a:xfrm>
        </p:spPr>
        <p:txBody>
          <a:bodyPr/>
          <a:lstStyle/>
          <a:p>
            <a:r>
              <a:rPr lang="en-US" dirty="0"/>
              <a:t>Properties supported by virtualization technique :</a:t>
            </a:r>
          </a:p>
          <a:p>
            <a:pPr lvl="1"/>
            <a:r>
              <a:rPr lang="en-US" dirty="0"/>
              <a:t>Manageability and Interoperability</a:t>
            </a:r>
          </a:p>
          <a:p>
            <a:pPr lvl="1"/>
            <a:r>
              <a:rPr lang="en-US" dirty="0"/>
              <a:t>Availability and Reliability</a:t>
            </a:r>
          </a:p>
          <a:p>
            <a:pPr lvl="1"/>
            <a:r>
              <a:rPr lang="en-US" dirty="0"/>
              <a:t>Scalability and Elasticity</a:t>
            </a:r>
          </a:p>
        </p:txBody>
      </p:sp>
      <p:pic>
        <p:nvPicPr>
          <p:cNvPr id="5122" name="Picture 2"/>
          <p:cNvPicPr>
            <a:picLocks noChangeAspect="1" noChangeArrowheads="1"/>
          </p:cNvPicPr>
          <p:nvPr/>
        </p:nvPicPr>
        <p:blipFill>
          <a:blip r:embed="rId2" cstate="print"/>
          <a:srcRect/>
          <a:stretch>
            <a:fillRect/>
          </a:stretch>
        </p:blipFill>
        <p:spPr bwMode="auto">
          <a:xfrm>
            <a:off x="4241800" y="2667000"/>
            <a:ext cx="4700016" cy="3485354"/>
          </a:xfrm>
          <a:prstGeom prst="rect">
            <a:avLst/>
          </a:prstGeom>
          <a:noFill/>
          <a:ln w="9525">
            <a:noFill/>
            <a:miter lim="800000"/>
            <a:headEnd/>
            <a:tailEnd/>
          </a:ln>
          <a:effectLst/>
        </p:spPr>
      </p:pic>
      <p:sp>
        <p:nvSpPr>
          <p:cNvPr id="4" name="Date Placeholder 3">
            <a:extLst>
              <a:ext uri="{FF2B5EF4-FFF2-40B4-BE49-F238E27FC236}">
                <a16:creationId xmlns:a16="http://schemas.microsoft.com/office/drawing/2014/main" id="{976CACDC-99AB-0CCE-A861-0FFBF4E53738}"/>
              </a:ext>
            </a:extLst>
          </p:cNvPr>
          <p:cNvSpPr>
            <a:spLocks noGrp="1"/>
          </p:cNvSpPr>
          <p:nvPr>
            <p:ph type="dt" sz="half" idx="10"/>
          </p:nvPr>
        </p:nvSpPr>
        <p:spPr>
          <a:xfrm>
            <a:off x="431800" y="5822950"/>
            <a:ext cx="2133600" cy="365125"/>
          </a:xfrm>
        </p:spPr>
        <p:txBody>
          <a:bodyPr/>
          <a:lstStyle/>
          <a:p>
            <a:r>
              <a:rPr lang="en-US"/>
              <a:t>Clouds Computing</a:t>
            </a:r>
          </a:p>
        </p:txBody>
      </p:sp>
      <p:sp>
        <p:nvSpPr>
          <p:cNvPr id="5" name="Slide Number Placeholder 4">
            <a:extLst>
              <a:ext uri="{FF2B5EF4-FFF2-40B4-BE49-F238E27FC236}">
                <a16:creationId xmlns:a16="http://schemas.microsoft.com/office/drawing/2014/main" id="{2BAAD5E4-65CB-C51D-F929-388A38548307}"/>
              </a:ext>
            </a:extLst>
          </p:cNvPr>
          <p:cNvSpPr>
            <a:spLocks noGrp="1"/>
          </p:cNvSpPr>
          <p:nvPr>
            <p:ph type="sldNum" sz="quarter" idx="12"/>
          </p:nvPr>
        </p:nvSpPr>
        <p:spPr>
          <a:xfrm>
            <a:off x="6527800" y="5822950"/>
            <a:ext cx="2133600" cy="365125"/>
          </a:xfrm>
        </p:spPr>
        <p:txBody>
          <a:bodyPr/>
          <a:lstStyle/>
          <a:p>
            <a:fld id="{B6F15528-21DE-4FAA-801E-634DDDAF4B2B}" type="slidenum">
              <a:rPr lang="en-US" smtClean="0"/>
              <a:pPr/>
              <a:t>95</a:t>
            </a:fld>
            <a:endParaRPr lang="en-US"/>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600200"/>
            <a:ext cx="8305800" cy="4525963"/>
          </a:xfrm>
        </p:spPr>
        <p:txBody>
          <a:bodyPr/>
          <a:lstStyle/>
          <a:p>
            <a:r>
              <a:rPr lang="en-US" dirty="0"/>
              <a:t>Provide service –</a:t>
            </a:r>
            <a:r>
              <a:rPr lang="en-US" b="1" dirty="0"/>
              <a:t>Resource Management Interface</a:t>
            </a:r>
          </a:p>
          <a:p>
            <a:pPr lvl="1"/>
            <a:r>
              <a:rPr lang="en-US" dirty="0"/>
              <a:t>Several types of virtualized resource :</a:t>
            </a:r>
          </a:p>
          <a:p>
            <a:pPr lvl="2"/>
            <a:r>
              <a:rPr lang="en-US" b="1" i="1" dirty="0"/>
              <a:t>Virtual Machine </a:t>
            </a:r>
            <a:r>
              <a:rPr lang="en-US" dirty="0"/>
              <a:t>– As an </a:t>
            </a:r>
            <a:r>
              <a:rPr lang="en-US" dirty="0" err="1"/>
              <a:t>IaaS</a:t>
            </a:r>
            <a:r>
              <a:rPr lang="en-US" dirty="0"/>
              <a:t> provider, we should be able to provide the basic virtual machine operations, such as </a:t>
            </a:r>
            <a:r>
              <a:rPr lang="en-US" i="1" dirty="0">
                <a:solidFill>
                  <a:srgbClr val="C00000"/>
                </a:solidFill>
              </a:rPr>
              <a:t>creation</a:t>
            </a:r>
            <a:r>
              <a:rPr lang="en-US" dirty="0"/>
              <a:t>, </a:t>
            </a:r>
            <a:r>
              <a:rPr lang="en-US" i="1" dirty="0">
                <a:solidFill>
                  <a:srgbClr val="C00000"/>
                </a:solidFill>
              </a:rPr>
              <a:t>suspension</a:t>
            </a:r>
            <a:r>
              <a:rPr lang="en-US" dirty="0"/>
              <a:t>, </a:t>
            </a:r>
            <a:r>
              <a:rPr lang="en-US" i="1" dirty="0">
                <a:solidFill>
                  <a:srgbClr val="C00000"/>
                </a:solidFill>
              </a:rPr>
              <a:t>resumption</a:t>
            </a:r>
            <a:r>
              <a:rPr lang="en-US" dirty="0"/>
              <a:t> and </a:t>
            </a:r>
            <a:r>
              <a:rPr lang="en-US" i="1" dirty="0">
                <a:solidFill>
                  <a:srgbClr val="C00000"/>
                </a:solidFill>
              </a:rPr>
              <a:t>termination</a:t>
            </a:r>
            <a:r>
              <a:rPr lang="en-US" dirty="0"/>
              <a:t>, …etc.</a:t>
            </a:r>
          </a:p>
          <a:p>
            <a:pPr lvl="2"/>
            <a:r>
              <a:rPr lang="en-US" b="1" i="1" dirty="0"/>
              <a:t>Virtual Storage </a:t>
            </a:r>
            <a:r>
              <a:rPr lang="en-US" dirty="0"/>
              <a:t>– As an </a:t>
            </a:r>
            <a:r>
              <a:rPr lang="en-US" dirty="0" err="1"/>
              <a:t>IaaS</a:t>
            </a:r>
            <a:r>
              <a:rPr lang="en-US" dirty="0"/>
              <a:t> provider, we should be able to provide the basic virtual storage operations, such as </a:t>
            </a:r>
            <a:r>
              <a:rPr lang="en-US" i="1" dirty="0">
                <a:solidFill>
                  <a:srgbClr val="C00000"/>
                </a:solidFill>
              </a:rPr>
              <a:t>space allocation</a:t>
            </a:r>
            <a:r>
              <a:rPr lang="en-US" dirty="0"/>
              <a:t>, </a:t>
            </a:r>
            <a:r>
              <a:rPr lang="en-US" i="1" dirty="0">
                <a:solidFill>
                  <a:srgbClr val="C00000"/>
                </a:solidFill>
              </a:rPr>
              <a:t>space release</a:t>
            </a:r>
            <a:r>
              <a:rPr lang="en-US" dirty="0"/>
              <a:t>, </a:t>
            </a:r>
            <a:r>
              <a:rPr lang="en-US" i="1" dirty="0">
                <a:solidFill>
                  <a:srgbClr val="C00000"/>
                </a:solidFill>
              </a:rPr>
              <a:t>data writing </a:t>
            </a:r>
            <a:r>
              <a:rPr lang="en-US" dirty="0"/>
              <a:t>and </a:t>
            </a:r>
            <a:r>
              <a:rPr lang="en-US" i="1" dirty="0">
                <a:solidFill>
                  <a:srgbClr val="C00000"/>
                </a:solidFill>
              </a:rPr>
              <a:t>data reading</a:t>
            </a:r>
            <a:r>
              <a:rPr lang="en-US" dirty="0"/>
              <a:t>, …etc.</a:t>
            </a:r>
          </a:p>
          <a:p>
            <a:pPr lvl="2"/>
            <a:r>
              <a:rPr lang="en-US" b="1" i="1" dirty="0"/>
              <a:t>Virtual Network</a:t>
            </a:r>
            <a:r>
              <a:rPr lang="en-US" dirty="0"/>
              <a:t> – As an </a:t>
            </a:r>
            <a:r>
              <a:rPr lang="en-US" dirty="0" err="1"/>
              <a:t>IaaS</a:t>
            </a:r>
            <a:r>
              <a:rPr lang="en-US" dirty="0"/>
              <a:t> provider, we should be able to provide the basic virtual network operations, such as </a:t>
            </a:r>
            <a:r>
              <a:rPr lang="en-US" i="1" dirty="0">
                <a:solidFill>
                  <a:srgbClr val="C00000"/>
                </a:solidFill>
              </a:rPr>
              <a:t>IP address allocation</a:t>
            </a:r>
            <a:r>
              <a:rPr lang="en-US" dirty="0"/>
              <a:t>, </a:t>
            </a:r>
            <a:r>
              <a:rPr lang="en-US" i="1" dirty="0">
                <a:solidFill>
                  <a:srgbClr val="C00000"/>
                </a:solidFill>
              </a:rPr>
              <a:t>domain name register</a:t>
            </a:r>
            <a:r>
              <a:rPr lang="en-US" dirty="0"/>
              <a:t>, </a:t>
            </a:r>
            <a:r>
              <a:rPr lang="en-US" i="1" dirty="0">
                <a:solidFill>
                  <a:srgbClr val="C00000"/>
                </a:solidFill>
              </a:rPr>
              <a:t>connection establishment </a:t>
            </a:r>
            <a:r>
              <a:rPr lang="en-US" dirty="0"/>
              <a:t>and </a:t>
            </a:r>
            <a:r>
              <a:rPr lang="en-US" i="1" dirty="0">
                <a:solidFill>
                  <a:srgbClr val="C00000"/>
                </a:solidFill>
              </a:rPr>
              <a:t>bandwidth provision</a:t>
            </a:r>
            <a:r>
              <a:rPr lang="en-US" dirty="0"/>
              <a:t>, …etc.</a:t>
            </a:r>
          </a:p>
        </p:txBody>
      </p:sp>
      <p:sp>
        <p:nvSpPr>
          <p:cNvPr id="4" name="Date Placeholder 3">
            <a:extLst>
              <a:ext uri="{FF2B5EF4-FFF2-40B4-BE49-F238E27FC236}">
                <a16:creationId xmlns:a16="http://schemas.microsoft.com/office/drawing/2014/main" id="{533CD294-2CBB-F9C8-5CC6-C8C5229AF4F7}"/>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212DDE3F-E2DC-3EA0-DBD9-87D656E5BC17}"/>
              </a:ext>
            </a:extLst>
          </p:cNvPr>
          <p:cNvSpPr>
            <a:spLocks noGrp="1"/>
          </p:cNvSpPr>
          <p:nvPr>
            <p:ph type="sldNum" sz="quarter" idx="12"/>
          </p:nvPr>
        </p:nvSpPr>
        <p:spPr/>
        <p:txBody>
          <a:bodyPr/>
          <a:lstStyle/>
          <a:p>
            <a:fld id="{B6F15528-21DE-4FAA-801E-634DDDAF4B2B}" type="slidenum">
              <a:rPr lang="en-US" smtClean="0"/>
              <a:pPr/>
              <a:t>96</a:t>
            </a:fld>
            <a:endParaRPr 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601787"/>
            <a:ext cx="8001000" cy="4265613"/>
          </a:xfrm>
        </p:spPr>
        <p:txBody>
          <a:bodyPr/>
          <a:lstStyle/>
          <a:p>
            <a:r>
              <a:rPr lang="en-US" dirty="0"/>
              <a:t>Provide service – </a:t>
            </a:r>
            <a:r>
              <a:rPr lang="en-US" b="1" dirty="0"/>
              <a:t>System Monitoring Interface</a:t>
            </a:r>
          </a:p>
          <a:p>
            <a:pPr lvl="1"/>
            <a:r>
              <a:rPr lang="en-US" dirty="0"/>
              <a:t>Several types of monitoring metrics :</a:t>
            </a:r>
          </a:p>
          <a:p>
            <a:pPr lvl="2"/>
            <a:r>
              <a:rPr lang="en-US" b="1" i="1" dirty="0"/>
              <a:t>Virtual Machine </a:t>
            </a:r>
            <a:r>
              <a:rPr lang="en-US" dirty="0"/>
              <a:t>– As an </a:t>
            </a:r>
            <a:r>
              <a:rPr lang="en-US" dirty="0" err="1"/>
              <a:t>IaaS</a:t>
            </a:r>
            <a:r>
              <a:rPr lang="en-US" dirty="0"/>
              <a:t> provider, we should be able to monitor some system states of each virtual machine, such as </a:t>
            </a:r>
            <a:r>
              <a:rPr lang="en-US" i="1" dirty="0">
                <a:solidFill>
                  <a:srgbClr val="C00000"/>
                </a:solidFill>
              </a:rPr>
              <a:t>CPU loading</a:t>
            </a:r>
            <a:r>
              <a:rPr lang="en-US" dirty="0"/>
              <a:t>, </a:t>
            </a:r>
            <a:r>
              <a:rPr lang="en-US" i="1" dirty="0">
                <a:solidFill>
                  <a:srgbClr val="C00000"/>
                </a:solidFill>
              </a:rPr>
              <a:t>memory utilization</a:t>
            </a:r>
            <a:r>
              <a:rPr lang="en-US" dirty="0"/>
              <a:t>, </a:t>
            </a:r>
            <a:r>
              <a:rPr lang="en-US" i="1" dirty="0">
                <a:solidFill>
                  <a:srgbClr val="C00000"/>
                </a:solidFill>
              </a:rPr>
              <a:t>IO loading </a:t>
            </a:r>
            <a:r>
              <a:rPr lang="en-US" dirty="0"/>
              <a:t>and </a:t>
            </a:r>
            <a:r>
              <a:rPr lang="en-US" i="1" dirty="0">
                <a:solidFill>
                  <a:srgbClr val="C00000"/>
                </a:solidFill>
              </a:rPr>
              <a:t>internal network loading</a:t>
            </a:r>
            <a:r>
              <a:rPr lang="en-US" dirty="0"/>
              <a:t>, …etc.</a:t>
            </a:r>
          </a:p>
          <a:p>
            <a:pPr lvl="2"/>
            <a:r>
              <a:rPr lang="en-US" b="1" i="1" dirty="0"/>
              <a:t>Virtual Storage </a:t>
            </a:r>
            <a:r>
              <a:rPr lang="en-US" dirty="0"/>
              <a:t>– As an </a:t>
            </a:r>
            <a:r>
              <a:rPr lang="en-US" dirty="0" err="1"/>
              <a:t>IaaS</a:t>
            </a:r>
            <a:r>
              <a:rPr lang="en-US" dirty="0"/>
              <a:t> provider, we should be able to monitor some storage states of each virtual storage, such as </a:t>
            </a:r>
            <a:r>
              <a:rPr lang="en-US" i="1" dirty="0">
                <a:solidFill>
                  <a:srgbClr val="C00000"/>
                </a:solidFill>
              </a:rPr>
              <a:t>virtual space utilization</a:t>
            </a:r>
            <a:r>
              <a:rPr lang="en-US" dirty="0"/>
              <a:t>, </a:t>
            </a:r>
            <a:r>
              <a:rPr lang="en-US" i="1" dirty="0">
                <a:solidFill>
                  <a:srgbClr val="C00000"/>
                </a:solidFill>
              </a:rPr>
              <a:t>data duplication</a:t>
            </a:r>
            <a:r>
              <a:rPr lang="en-US" dirty="0"/>
              <a:t> and </a:t>
            </a:r>
            <a:r>
              <a:rPr lang="en-US" i="1" dirty="0">
                <a:solidFill>
                  <a:srgbClr val="C00000"/>
                </a:solidFill>
              </a:rPr>
              <a:t>storage device access bandwidth</a:t>
            </a:r>
            <a:r>
              <a:rPr lang="en-US" dirty="0"/>
              <a:t>, …etc.</a:t>
            </a:r>
          </a:p>
          <a:p>
            <a:pPr lvl="2"/>
            <a:r>
              <a:rPr lang="en-US" b="1" i="1" dirty="0"/>
              <a:t>Virtual Network </a:t>
            </a:r>
            <a:r>
              <a:rPr lang="en-US" dirty="0"/>
              <a:t>– As an </a:t>
            </a:r>
            <a:r>
              <a:rPr lang="en-US" dirty="0" err="1"/>
              <a:t>IaaS</a:t>
            </a:r>
            <a:r>
              <a:rPr lang="en-US" dirty="0"/>
              <a:t> provider, we should be able to monitor some network states of each virtual network, such as </a:t>
            </a:r>
            <a:r>
              <a:rPr lang="en-US" i="1" dirty="0">
                <a:solidFill>
                  <a:srgbClr val="C00000"/>
                </a:solidFill>
              </a:rPr>
              <a:t>virtual network bandwidth</a:t>
            </a:r>
            <a:r>
              <a:rPr lang="en-US" dirty="0"/>
              <a:t>, </a:t>
            </a:r>
            <a:r>
              <a:rPr lang="en-US" i="1" dirty="0">
                <a:solidFill>
                  <a:srgbClr val="C00000"/>
                </a:solidFill>
              </a:rPr>
              <a:t>network connectivity </a:t>
            </a:r>
            <a:r>
              <a:rPr lang="en-US" dirty="0"/>
              <a:t>and </a:t>
            </a:r>
            <a:r>
              <a:rPr lang="en-US" i="1" dirty="0">
                <a:solidFill>
                  <a:srgbClr val="C00000"/>
                </a:solidFill>
              </a:rPr>
              <a:t>network load balancing</a:t>
            </a:r>
            <a:r>
              <a:rPr lang="en-US" dirty="0"/>
              <a:t>, …etc.</a:t>
            </a:r>
          </a:p>
        </p:txBody>
      </p:sp>
      <p:sp>
        <p:nvSpPr>
          <p:cNvPr id="4" name="Date Placeholder 3">
            <a:extLst>
              <a:ext uri="{FF2B5EF4-FFF2-40B4-BE49-F238E27FC236}">
                <a16:creationId xmlns:a16="http://schemas.microsoft.com/office/drawing/2014/main" id="{DE240AF2-0C03-E9DC-503D-50F3DC52CECE}"/>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80C9D0E7-34E3-DBA4-DDF2-B2B1C35B9207}"/>
              </a:ext>
            </a:extLst>
          </p:cNvPr>
          <p:cNvSpPr>
            <a:spLocks noGrp="1"/>
          </p:cNvSpPr>
          <p:nvPr>
            <p:ph type="sldNum" sz="quarter" idx="12"/>
          </p:nvPr>
        </p:nvSpPr>
        <p:spPr/>
        <p:txBody>
          <a:bodyPr/>
          <a:lstStyle/>
          <a:p>
            <a:fld id="{B6F15528-21DE-4FAA-801E-634DDDAF4B2B}" type="slidenum">
              <a:rPr lang="en-US" smtClean="0"/>
              <a:pPr/>
              <a:t>97</a:t>
            </a:fld>
            <a:endParaRPr lang="en-US"/>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IaaS</a:t>
            </a:r>
            <a:r>
              <a:rPr lang="en-US" dirty="0"/>
              <a:t> - Summary</a:t>
            </a:r>
          </a:p>
        </p:txBody>
      </p:sp>
      <p:sp>
        <p:nvSpPr>
          <p:cNvPr id="3" name="Content Placeholder 2"/>
          <p:cNvSpPr>
            <a:spLocks noGrp="1"/>
          </p:cNvSpPr>
          <p:nvPr>
            <p:ph idx="1"/>
          </p:nvPr>
        </p:nvSpPr>
        <p:spPr/>
        <p:txBody>
          <a:bodyPr/>
          <a:lstStyle/>
          <a:p>
            <a:r>
              <a:rPr lang="en-US" sz="2000" b="1" dirty="0" err="1"/>
              <a:t>IaaS</a:t>
            </a:r>
            <a:r>
              <a:rPr lang="en-US" sz="2000" b="1" dirty="0"/>
              <a:t> is the deployment platform that abstract the infrastructure.</a:t>
            </a:r>
            <a:br>
              <a:rPr lang="en-US" dirty="0"/>
            </a:br>
            <a:endParaRPr lang="en-US" dirty="0"/>
          </a:p>
          <a:p>
            <a:r>
              <a:rPr lang="en-US" dirty="0" err="1"/>
              <a:t>IaaS</a:t>
            </a:r>
            <a:r>
              <a:rPr lang="en-US" dirty="0"/>
              <a:t> enabling technique</a:t>
            </a:r>
          </a:p>
          <a:p>
            <a:pPr lvl="1"/>
            <a:r>
              <a:rPr lang="en-US" dirty="0"/>
              <a:t>Virtualization</a:t>
            </a:r>
          </a:p>
          <a:p>
            <a:pPr lvl="2"/>
            <a:r>
              <a:rPr lang="en-US" dirty="0"/>
              <a:t>Server Virtualization</a:t>
            </a:r>
          </a:p>
          <a:p>
            <a:pPr lvl="2"/>
            <a:r>
              <a:rPr lang="en-US" dirty="0"/>
              <a:t>Storage Virtualization</a:t>
            </a:r>
          </a:p>
          <a:p>
            <a:pPr lvl="2"/>
            <a:r>
              <a:rPr lang="en-US" dirty="0"/>
              <a:t>Network Virtualization</a:t>
            </a:r>
            <a:br>
              <a:rPr lang="en-US" dirty="0"/>
            </a:br>
            <a:endParaRPr lang="en-US" dirty="0"/>
          </a:p>
          <a:p>
            <a:r>
              <a:rPr lang="en-US" dirty="0" err="1"/>
              <a:t>IaaS</a:t>
            </a:r>
            <a:r>
              <a:rPr lang="en-US" dirty="0"/>
              <a:t> provided services</a:t>
            </a:r>
          </a:p>
          <a:p>
            <a:pPr lvl="1"/>
            <a:r>
              <a:rPr lang="en-US" dirty="0"/>
              <a:t>Resource Management Interface</a:t>
            </a:r>
          </a:p>
          <a:p>
            <a:pPr lvl="1"/>
            <a:r>
              <a:rPr lang="en-US" dirty="0"/>
              <a:t>System Monitoring Interface</a:t>
            </a:r>
          </a:p>
        </p:txBody>
      </p:sp>
      <p:sp>
        <p:nvSpPr>
          <p:cNvPr id="4" name="Date Placeholder 3">
            <a:extLst>
              <a:ext uri="{FF2B5EF4-FFF2-40B4-BE49-F238E27FC236}">
                <a16:creationId xmlns:a16="http://schemas.microsoft.com/office/drawing/2014/main" id="{5D36BA27-1A73-19A4-9C78-1C93B516907F}"/>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53D724D6-D05B-224D-638F-0EE8D5FF17D1}"/>
              </a:ext>
            </a:extLst>
          </p:cNvPr>
          <p:cNvSpPr>
            <a:spLocks noGrp="1"/>
          </p:cNvSpPr>
          <p:nvPr>
            <p:ph type="sldNum" sz="quarter" idx="12"/>
          </p:nvPr>
        </p:nvSpPr>
        <p:spPr/>
        <p:txBody>
          <a:bodyPr/>
          <a:lstStyle/>
          <a:p>
            <a:fld id="{B6F15528-21DE-4FAA-801E-634DDDAF4B2B}" type="slidenum">
              <a:rPr lang="en-US" smtClean="0"/>
              <a:pPr/>
              <a:t>98</a:t>
            </a:fld>
            <a:endParaRPr lang="en-US"/>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t>Infrastructure as a Service</a:t>
            </a:r>
          </a:p>
          <a:p>
            <a:r>
              <a:rPr lang="en-US" dirty="0">
                <a:solidFill>
                  <a:srgbClr val="C00000"/>
                </a:solidFill>
              </a:rPr>
              <a:t>Platform as a Service</a:t>
            </a:r>
          </a:p>
          <a:p>
            <a:r>
              <a:rPr lang="en-US" dirty="0"/>
              <a:t>Software as a Service</a:t>
            </a:r>
          </a:p>
        </p:txBody>
      </p:sp>
      <p:sp>
        <p:nvSpPr>
          <p:cNvPr id="4" name="Date Placeholder 3">
            <a:extLst>
              <a:ext uri="{FF2B5EF4-FFF2-40B4-BE49-F238E27FC236}">
                <a16:creationId xmlns:a16="http://schemas.microsoft.com/office/drawing/2014/main" id="{A3E87AB9-C476-0384-C6AB-DDB587B838E0}"/>
              </a:ext>
            </a:extLst>
          </p:cNvPr>
          <p:cNvSpPr>
            <a:spLocks noGrp="1"/>
          </p:cNvSpPr>
          <p:nvPr>
            <p:ph type="dt" sz="half" idx="10"/>
          </p:nvPr>
        </p:nvSpPr>
        <p:spPr/>
        <p:txBody>
          <a:bodyPr/>
          <a:lstStyle/>
          <a:p>
            <a:r>
              <a:rPr lang="en-US"/>
              <a:t>Clouds Computing</a:t>
            </a:r>
          </a:p>
        </p:txBody>
      </p:sp>
      <p:sp>
        <p:nvSpPr>
          <p:cNvPr id="5" name="Slide Number Placeholder 4">
            <a:extLst>
              <a:ext uri="{FF2B5EF4-FFF2-40B4-BE49-F238E27FC236}">
                <a16:creationId xmlns:a16="http://schemas.microsoft.com/office/drawing/2014/main" id="{A13454DB-D78C-FF5F-EDEB-02449B864D93}"/>
              </a:ext>
            </a:extLst>
          </p:cNvPr>
          <p:cNvSpPr>
            <a:spLocks noGrp="1"/>
          </p:cNvSpPr>
          <p:nvPr>
            <p:ph type="sldNum" sz="quarter" idx="12"/>
          </p:nvPr>
        </p:nvSpPr>
        <p:spPr/>
        <p:txBody>
          <a:bodyPr/>
          <a:lstStyle/>
          <a:p>
            <a:fld id="{B6F15528-21DE-4FAA-801E-634DDDAF4B2B}" type="slidenum">
              <a:rPr lang="en-US" smtClean="0"/>
              <a:pPr/>
              <a:t>99</a:t>
            </a:fld>
            <a:endParaRPr lang="en-US"/>
          </a:p>
        </p:txBody>
      </p:sp>
    </p:spTree>
  </p:cSld>
  <p:clrMapOvr>
    <a:masterClrMapping/>
  </p:clrMapOvr>
</p:sld>
</file>

<file path=ppt/theme/_rels/them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s>
</file>

<file path=ppt/theme/theme1.xml><?xml version="1.0" encoding="utf-8"?>
<a:theme xmlns:a="http://schemas.openxmlformats.org/drawingml/2006/main" name="Sky">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enesis">
  <a:themeElements>
    <a:clrScheme name="Genesis">
      <a:dk1>
        <a:sysClr val="windowText" lastClr="000000"/>
      </a:dk1>
      <a:lt1>
        <a:sysClr val="window" lastClr="FFFFFF"/>
      </a:lt1>
      <a:dk2>
        <a:srgbClr val="465466"/>
      </a:dk2>
      <a:lt2>
        <a:srgbClr val="BBD7F8"/>
      </a:lt2>
      <a:accent1>
        <a:srgbClr val="80B606"/>
      </a:accent1>
      <a:accent2>
        <a:srgbClr val="E29F1D"/>
      </a:accent2>
      <a:accent3>
        <a:srgbClr val="2397E2"/>
      </a:accent3>
      <a:accent4>
        <a:srgbClr val="35ACA2"/>
      </a:accent4>
      <a:accent5>
        <a:srgbClr val="5430BB"/>
      </a:accent5>
      <a:accent6>
        <a:srgbClr val="8D34E0"/>
      </a:accent6>
      <a:hlink>
        <a:srgbClr val="00B0F0"/>
      </a:hlink>
      <a:folHlink>
        <a:srgbClr val="0070C0"/>
      </a:folHlink>
    </a:clrScheme>
    <a:fontScheme name="Genesis">
      <a:majorFont>
        <a:latin typeface="Calisto MT"/>
        <a:ea typeface=""/>
        <a:cs typeface=""/>
        <a:font script="Jpan" typeface="ＭＳ 明朝"/>
        <a:font script="Hans" typeface="宋体"/>
        <a:font script="Hant" typeface="新細明體"/>
      </a:majorFont>
      <a:minorFont>
        <a:latin typeface="Calisto MT"/>
        <a:ea typeface=""/>
        <a:cs typeface=""/>
        <a:font script="Jpan" typeface="ＭＳ 明朝"/>
        <a:font script="Hans" typeface="宋体"/>
        <a:font script="Hant" typeface="新細明體"/>
      </a:minorFont>
    </a:fontScheme>
    <a:fmtScheme name="Genesis">
      <a:fillStyleLst>
        <a:solidFill>
          <a:schemeClr val="phClr"/>
        </a:solidFill>
        <a:gradFill rotWithShape="1">
          <a:gsLst>
            <a:gs pos="0">
              <a:schemeClr val="phClr">
                <a:tint val="100000"/>
                <a:shade val="70000"/>
                <a:satMod val="100000"/>
                <a:greenMod val="110000"/>
              </a:schemeClr>
            </a:gs>
            <a:gs pos="75000">
              <a:schemeClr val="phClr">
                <a:tint val="40000"/>
                <a:satMod val="150000"/>
                <a:redMod val="100000"/>
                <a:blueMod val="100000"/>
              </a:schemeClr>
            </a:gs>
            <a:gs pos="100000">
              <a:schemeClr val="phClr">
                <a:tint val="60000"/>
                <a:satMod val="120000"/>
                <a:redMod val="100000"/>
                <a:blueMod val="100000"/>
              </a:schemeClr>
            </a:gs>
          </a:gsLst>
          <a:path path="circle">
            <a:fillToRect l="25000" t="25000" r="5000" b="5000"/>
          </a:path>
        </a:gradFill>
        <a:gradFill rotWithShape="1">
          <a:gsLst>
            <a:gs pos="0">
              <a:schemeClr val="phClr">
                <a:tint val="50000"/>
                <a:shade val="100000"/>
                <a:alpha val="100000"/>
                <a:satMod val="150000"/>
              </a:schemeClr>
            </a:gs>
            <a:gs pos="40000">
              <a:schemeClr val="phClr">
                <a:tint val="70000"/>
                <a:shade val="100000"/>
                <a:alpha val="100000"/>
                <a:satMod val="150000"/>
              </a:schemeClr>
            </a:gs>
            <a:gs pos="100000">
              <a:schemeClr val="phClr">
                <a:shade val="90000"/>
                <a:satMod val="110000"/>
              </a:schemeClr>
            </a:gs>
          </a:gsLst>
          <a:lin ang="5400000" scaled="0"/>
        </a:gradFill>
      </a:fillStyleLst>
      <a:lnStyleLst>
        <a:ln w="12700" cap="flat" cmpd="sng" algn="ctr">
          <a:solidFill>
            <a:schemeClr val="phClr">
              <a:shade val="95000"/>
              <a:satMod val="105000"/>
            </a:schemeClr>
          </a:solidFill>
          <a:prstDash val="solid"/>
        </a:ln>
        <a:ln w="3175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outerShdw blurRad="88900" dist="50800" dir="11400000" sx="102000" sy="101000" algn="tl" rotWithShape="0">
              <a:srgbClr val="000000">
                <a:alpha val="35000"/>
              </a:srgbClr>
            </a:outerShdw>
          </a:effectLst>
          <a:scene3d>
            <a:camera prst="perspectiveFront" fov="4800000"/>
            <a:lightRig rig="morning" dir="tl"/>
          </a:scene3d>
          <a:sp3d prstMaterial="softmetal">
            <a:bevelT w="0" h="0"/>
          </a:sp3d>
        </a:effectStyle>
        <a:effectStyle>
          <a:effectLst>
            <a:innerShdw blurRad="50800" dist="25400" dir="13500000">
              <a:srgbClr val="000000">
                <a:alpha val="75000"/>
              </a:srgbClr>
            </a:innerShdw>
            <a:reflection blurRad="101600" stA="40000" endPos="50000" dist="63500" dir="5400000" fadeDir="7200000" sy="-100000" kx="300000" rotWithShape="0"/>
          </a:effectLst>
          <a:scene3d>
            <a:camera prst="orthographicFront">
              <a:rot lat="0" lon="0" rev="0"/>
            </a:camera>
            <a:lightRig rig="chilly" dir="tr">
              <a:rot lat="0" lon="0" rev="1200000"/>
            </a:lightRig>
          </a:scene3d>
          <a:sp3d prstMaterial="plastic">
            <a:bevelT w="0" h="0"/>
          </a:sp3d>
        </a:effectStyle>
      </a:effectStyleLst>
      <a:bgFillStyleLst>
        <a:blipFill rotWithShape="1">
          <a:blip xmlns:r="http://schemas.openxmlformats.org/officeDocument/2006/relationships" r:embed="rId1"/>
          <a:stretch/>
        </a:blipFill>
        <a:blipFill rotWithShape="1">
          <a:blip xmlns:r="http://schemas.openxmlformats.org/officeDocument/2006/relationships" r:embed="rId2"/>
          <a:stretch/>
        </a:blipFill>
        <a:blipFill rotWithShape="1">
          <a:blip xmlns:r="http://schemas.openxmlformats.org/officeDocument/2006/relationships" r:embed="rId3"/>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20952</TotalTime>
  <Words>7462</Words>
  <Application>Microsoft Office PowerPoint</Application>
  <PresentationFormat>On-screen Show (4:3)</PresentationFormat>
  <Paragraphs>1157</Paragraphs>
  <Slides>122</Slides>
  <Notes>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122</vt:i4>
      </vt:variant>
    </vt:vector>
  </HeadingPairs>
  <TitlesOfParts>
    <vt:vector size="131" baseType="lpstr">
      <vt:lpstr>標楷體</vt:lpstr>
      <vt:lpstr>Arial</vt:lpstr>
      <vt:lpstr>Calibri</vt:lpstr>
      <vt:lpstr>Calisto MT</vt:lpstr>
      <vt:lpstr>Cambria</vt:lpstr>
      <vt:lpstr>Helvetica</vt:lpstr>
      <vt:lpstr>Wingdings</vt:lpstr>
      <vt:lpstr>Sky</vt:lpstr>
      <vt:lpstr>Genesis</vt:lpstr>
      <vt:lpstr>Introduction to Cloud Computing </vt:lpstr>
      <vt:lpstr>Agenda</vt:lpstr>
      <vt:lpstr>What is Cloud Computing ?</vt:lpstr>
      <vt:lpstr>Cloud Disclaimers</vt:lpstr>
      <vt:lpstr>Cloud Definitions</vt:lpstr>
      <vt:lpstr>Cloud Definitions</vt:lpstr>
      <vt:lpstr>Cloud Definitions</vt:lpstr>
      <vt:lpstr>Cloud Definitions</vt:lpstr>
      <vt:lpstr>Cloud Definitions</vt:lpstr>
      <vt:lpstr>PowerPoint Presentation</vt:lpstr>
      <vt:lpstr>What is Cloud computing ?</vt:lpstr>
      <vt:lpstr>In Our Humble Opinion</vt:lpstr>
      <vt:lpstr>Properties and Characteristics</vt:lpstr>
      <vt:lpstr>Central Ideas</vt:lpstr>
      <vt:lpstr>Central Ideas</vt:lpstr>
      <vt:lpstr>Utility Computing</vt:lpstr>
      <vt:lpstr>What Is Service?</vt:lpstr>
      <vt:lpstr>What Is Web Service?</vt:lpstr>
      <vt:lpstr>Service Oriented Architecture</vt:lpstr>
      <vt:lpstr>Quality Of Service</vt:lpstr>
      <vt:lpstr>Quality Of Service</vt:lpstr>
      <vt:lpstr>Service Level Agreement</vt:lpstr>
      <vt:lpstr>Scalability &amp; Elasticity</vt:lpstr>
      <vt:lpstr>Scalability &amp; Elasticity</vt:lpstr>
      <vt:lpstr>Dynamic Provisioning</vt:lpstr>
      <vt:lpstr>Dynamic Provisioning</vt:lpstr>
      <vt:lpstr>Dynamic Provisioning</vt:lpstr>
      <vt:lpstr>Dynamic Provisioning</vt:lpstr>
      <vt:lpstr>Multi-tenant Design</vt:lpstr>
      <vt:lpstr>Availability &amp; Reliability</vt:lpstr>
      <vt:lpstr>Availability &amp; Reliability</vt:lpstr>
      <vt:lpstr>Fault Tolerance</vt:lpstr>
      <vt:lpstr>Fault Tolerance</vt:lpstr>
      <vt:lpstr>Fault Tolerance</vt:lpstr>
      <vt:lpstr>Fault Tolerance</vt:lpstr>
      <vt:lpstr>System Resilience</vt:lpstr>
      <vt:lpstr>System Resilience</vt:lpstr>
      <vt:lpstr>System Security</vt:lpstr>
      <vt:lpstr>System Security</vt:lpstr>
      <vt:lpstr>Manageability &amp; Interoperability</vt:lpstr>
      <vt:lpstr>Manageability &amp; Interoperability</vt:lpstr>
      <vt:lpstr>Control Automation</vt:lpstr>
      <vt:lpstr>Control Automation</vt:lpstr>
      <vt:lpstr>System Monitoring</vt:lpstr>
      <vt:lpstr>Billing System</vt:lpstr>
      <vt:lpstr>Performance &amp; Optimization</vt:lpstr>
      <vt:lpstr>Performance &amp; Optimization</vt:lpstr>
      <vt:lpstr>Parallel Processing</vt:lpstr>
      <vt:lpstr>Parallel Processing</vt:lpstr>
      <vt:lpstr>Load Balancing</vt:lpstr>
      <vt:lpstr>Job Scheduling</vt:lpstr>
      <vt:lpstr>Accessibility &amp; Portability</vt:lpstr>
      <vt:lpstr>Accessibility &amp; Portability</vt:lpstr>
      <vt:lpstr>Uniform Access</vt:lpstr>
      <vt:lpstr>Thin Client</vt:lpstr>
      <vt:lpstr>What is cloud computing ?</vt:lpstr>
      <vt:lpstr>Benefits From Cloud</vt:lpstr>
      <vt:lpstr>PowerPoint Presentation</vt:lpstr>
      <vt:lpstr>Reduce Initial Investment</vt:lpstr>
      <vt:lpstr>Reduce Initial Investment</vt:lpstr>
      <vt:lpstr>Reduce Initial Investment</vt:lpstr>
      <vt:lpstr>Reduce Capital Expenditure</vt:lpstr>
      <vt:lpstr>Reduce Capital Expenditure</vt:lpstr>
      <vt:lpstr>Reduce Capital Expenditure</vt:lpstr>
      <vt:lpstr>Improve Industrial Specialization</vt:lpstr>
      <vt:lpstr>Improve Industrial Specialization</vt:lpstr>
      <vt:lpstr>Improve Industrial Specialization</vt:lpstr>
      <vt:lpstr>Improve Resource Utilization</vt:lpstr>
      <vt:lpstr>Improve Resource Utilization</vt:lpstr>
      <vt:lpstr>Improve Resource Utilization</vt:lpstr>
      <vt:lpstr>PowerPoint Presentation</vt:lpstr>
      <vt:lpstr>Reduce Local Computing Power</vt:lpstr>
      <vt:lpstr>Reduce Local Computing Power</vt:lpstr>
      <vt:lpstr>Reduce Local Computing Power</vt:lpstr>
      <vt:lpstr>Reduce Local Storage Power</vt:lpstr>
      <vt:lpstr>Reduce Local Storage Power</vt:lpstr>
      <vt:lpstr>Reduce Local Storage Power</vt:lpstr>
      <vt:lpstr>Variety of End Devices</vt:lpstr>
      <vt:lpstr>Variety of End Devices</vt:lpstr>
      <vt:lpstr>Variety of End Devices</vt:lpstr>
      <vt:lpstr>Agenda</vt:lpstr>
      <vt:lpstr>Service Models</vt:lpstr>
      <vt:lpstr>PowerPoint Presentation</vt:lpstr>
      <vt:lpstr>PowerPoint Presentation</vt:lpstr>
      <vt:lpstr>PowerPoint Presentation</vt:lpstr>
      <vt:lpstr>PowerPoint Presentation</vt:lpstr>
      <vt:lpstr>PowerPoint Presentation</vt:lpstr>
      <vt:lpstr>PowerPoint Presentation</vt:lpstr>
      <vt:lpstr>Service Models Overview</vt:lpstr>
      <vt:lpstr>Service Model Overview</vt:lpstr>
      <vt:lpstr>Service Models</vt:lpstr>
      <vt:lpstr>Infrastructure as a Service</vt:lpstr>
      <vt:lpstr>Infrastructure as a Service</vt:lpstr>
      <vt:lpstr>Infrastructure as a Service</vt:lpstr>
      <vt:lpstr>Infrastructure as a Service</vt:lpstr>
      <vt:lpstr>Infrastructure as a Service</vt:lpstr>
      <vt:lpstr>Infrastructure as a Service</vt:lpstr>
      <vt:lpstr>IaaS - Summary</vt:lpstr>
      <vt:lpstr>Service Models</vt:lpstr>
      <vt:lpstr>Platform as a Service</vt:lpstr>
      <vt:lpstr>Platform as a Service</vt:lpstr>
      <vt:lpstr>Platform as a Service</vt:lpstr>
      <vt:lpstr>Platform as a Service</vt:lpstr>
      <vt:lpstr>Platform as a Service </vt:lpstr>
      <vt:lpstr>PaaS - Summary</vt:lpstr>
      <vt:lpstr>Service Models</vt:lpstr>
      <vt:lpstr>Software as a Service</vt:lpstr>
      <vt:lpstr>Software as a Service</vt:lpstr>
      <vt:lpstr>Software as a Service</vt:lpstr>
      <vt:lpstr>Software as a Service</vt:lpstr>
      <vt:lpstr>Software as a Service</vt:lpstr>
      <vt:lpstr>SaaS - Summary</vt:lpstr>
      <vt:lpstr>Deployment models</vt:lpstr>
      <vt:lpstr>Deployment Model</vt:lpstr>
      <vt:lpstr>Public Cloud</vt:lpstr>
      <vt:lpstr>Private Cloud</vt:lpstr>
      <vt:lpstr>Public vs. Private</vt:lpstr>
      <vt:lpstr>Community Cloud</vt:lpstr>
      <vt:lpstr>Hybrid Cloud</vt:lpstr>
      <vt:lpstr>Cloud Ecosystem</vt:lpstr>
      <vt:lpstr>Summary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Cloud</dc:title>
  <dc:creator>cyhuang</dc:creator>
  <cp:lastModifiedBy>Gangmin Li</cp:lastModifiedBy>
  <cp:revision>1662</cp:revision>
  <dcterms:created xsi:type="dcterms:W3CDTF">2006-08-16T00:00:00Z</dcterms:created>
  <dcterms:modified xsi:type="dcterms:W3CDTF">2022-11-06T20:30:46Z</dcterms:modified>
</cp:coreProperties>
</file>

<file path=docProps/thumbnail.jpeg>
</file>